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League Spartan" charset="1" panose="00000800000000000000"/>
      <p:regular r:id="rId13"/>
    </p:embeddedFont>
    <p:embeddedFont>
      <p:font typeface="Archive" charset="1" panose="02000506040000020004"/>
      <p:regular r:id="rId14"/>
    </p:embeddedFont>
    <p:embeddedFont>
      <p:font typeface="Lovelo" charset="1" panose="02000000000000000000"/>
      <p:regular r:id="rId15"/>
    </p:embeddedFont>
    <p:embeddedFont>
      <p:font typeface="Lato" charset="1" panose="020F0502020204030203"/>
      <p:regular r:id="rId16"/>
    </p:embeddedFont>
    <p:embeddedFont>
      <p:font typeface="Lato Bold" charset="1" panose="020F0502020204030203"/>
      <p:regular r:id="rId17"/>
    </p:embeddedFont>
    <p:embeddedFont>
      <p:font typeface="Lato Italics" charset="1" panose="020F0502020204030203"/>
      <p:regular r:id="rId18"/>
    </p:embeddedFont>
    <p:embeddedFont>
      <p:font typeface="Lato Bold Italics" charset="1" panose="020F0502020204030203"/>
      <p:regular r:id="rId19"/>
    </p:embeddedFont>
    <p:embeddedFont>
      <p:font typeface="Poppins ExtraBold" charset="1" panose="00000900000000000000"/>
      <p:regular r:id="rId20"/>
    </p:embeddedFont>
    <p:embeddedFont>
      <p:font typeface="Poppins ExtraBold Bold" charset="1" panose="00000A00000000000000"/>
      <p:regular r:id="rId21"/>
    </p:embeddedFont>
    <p:embeddedFont>
      <p:font typeface="Poppins ExtraBold Italics" charset="1" panose="00000900000000000000"/>
      <p:regular r:id="rId22"/>
    </p:embeddedFont>
    <p:embeddedFont>
      <p:font typeface="Poppins ExtraBold Bold Italics" charset="1" panose="00000A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74" Target="slides/slide47.xml" Type="http://schemas.openxmlformats.org/officeDocument/2006/relationships/slide"/><Relationship Id="rId75" Target="slides/slide48.xml" Type="http://schemas.openxmlformats.org/officeDocument/2006/relationships/slide"/><Relationship Id="rId76" Target="slides/slide49.xml" Type="http://schemas.openxmlformats.org/officeDocument/2006/relationships/slide"/><Relationship Id="rId77" Target="slides/slide50.xml" Type="http://schemas.openxmlformats.org/officeDocument/2006/relationships/slide"/><Relationship Id="rId78" Target="slides/slide51.xml" Type="http://schemas.openxmlformats.org/officeDocument/2006/relationships/slide"/><Relationship Id="rId79" Target="slides/slide52.xml" Type="http://schemas.openxmlformats.org/officeDocument/2006/relationships/slide"/><Relationship Id="rId8" Target="fonts/font8.fntdata" Type="http://schemas.openxmlformats.org/officeDocument/2006/relationships/font"/><Relationship Id="rId80" Target="slides/slide5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https://techterms.com/definition/webpage" TargetMode="External" Type="http://schemas.openxmlformats.org/officeDocument/2006/relationships/hyperlink"/></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https://www.ibm.com/topics/artificial-intelligence" TargetMode="External" Type="http://schemas.openxmlformats.org/officeDocument/2006/relationships/hyperlink"/></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99815" y="1028700"/>
            <a:ext cx="766692" cy="639839"/>
          </a:xfrm>
          <a:prstGeom prst="rect">
            <a:avLst/>
          </a:prstGeom>
        </p:spPr>
      </p:pic>
      <p:sp>
        <p:nvSpPr>
          <p:cNvPr name="TextBox 9" id="9"/>
          <p:cNvSpPr txBox="true"/>
          <p:nvPr/>
        </p:nvSpPr>
        <p:spPr>
          <a:xfrm rot="0">
            <a:off x="2224837" y="3701213"/>
            <a:ext cx="12616379" cy="1466850"/>
          </a:xfrm>
          <a:prstGeom prst="rect">
            <a:avLst/>
          </a:prstGeom>
        </p:spPr>
        <p:txBody>
          <a:bodyPr anchor="t" rtlCol="false" tIns="0" lIns="0" bIns="0" rIns="0">
            <a:spAutoFit/>
          </a:bodyPr>
          <a:lstStyle/>
          <a:p>
            <a:pPr>
              <a:lnSpc>
                <a:spcPts val="10499"/>
              </a:lnSpc>
            </a:pPr>
            <a:r>
              <a:rPr lang="en-US" sz="9999" spc="999">
                <a:solidFill>
                  <a:srgbClr val="5271FF"/>
                </a:solidFill>
                <a:latin typeface="Poppins ExtraBold Bold"/>
              </a:rPr>
              <a:t>DREAMERS</a:t>
            </a:r>
          </a:p>
        </p:txBody>
      </p:sp>
      <p:sp>
        <p:nvSpPr>
          <p:cNvPr name="TextBox 10" id="10"/>
          <p:cNvSpPr txBox="true"/>
          <p:nvPr/>
        </p:nvSpPr>
        <p:spPr>
          <a:xfrm rot="0">
            <a:off x="2224837" y="5041183"/>
            <a:ext cx="12616379" cy="1781186"/>
          </a:xfrm>
          <a:prstGeom prst="rect">
            <a:avLst/>
          </a:prstGeom>
        </p:spPr>
        <p:txBody>
          <a:bodyPr anchor="t" rtlCol="false" tIns="0" lIns="0" bIns="0" rIns="0">
            <a:spAutoFit/>
          </a:bodyPr>
          <a:lstStyle/>
          <a:p>
            <a:pPr>
              <a:lnSpc>
                <a:spcPts val="12600"/>
              </a:lnSpc>
            </a:pPr>
            <a:r>
              <a:rPr lang="en-US" sz="12000" spc="600">
                <a:solidFill>
                  <a:srgbClr val="2B4A9D"/>
                </a:solidFill>
                <a:latin typeface="Poppins ExtraBold Bold"/>
              </a:rPr>
              <a:t>TEAM</a:t>
            </a:r>
          </a:p>
        </p:txBody>
      </p:sp>
      <p:sp>
        <p:nvSpPr>
          <p:cNvPr name="TextBox 11" id="11"/>
          <p:cNvSpPr txBox="true"/>
          <p:nvPr/>
        </p:nvSpPr>
        <p:spPr>
          <a:xfrm rot="0">
            <a:off x="2224837" y="7260387"/>
            <a:ext cx="12616379" cy="523875"/>
          </a:xfrm>
          <a:prstGeom prst="rect">
            <a:avLst/>
          </a:prstGeom>
        </p:spPr>
        <p:txBody>
          <a:bodyPr anchor="t" rtlCol="false" tIns="0" lIns="0" bIns="0" rIns="0">
            <a:spAutoFit/>
          </a:bodyPr>
          <a:lstStyle/>
          <a:p>
            <a:pPr>
              <a:lnSpc>
                <a:spcPts val="4200"/>
              </a:lnSpc>
            </a:pPr>
            <a:r>
              <a:rPr lang="en-US" sz="3000" spc="300">
                <a:solidFill>
                  <a:srgbClr val="000000"/>
                </a:solidFill>
                <a:latin typeface="Archivo Black Bold"/>
              </a:rPr>
              <a:t>GRADUATION PROJECT TEAM</a:t>
            </a:r>
          </a:p>
        </p:txBody>
      </p:sp>
      <p:pic>
        <p:nvPicPr>
          <p:cNvPr name="Picture 12" id="12"/>
          <p:cNvPicPr>
            <a:picLocks noChangeAspect="true"/>
          </p:cNvPicPr>
          <p:nvPr/>
        </p:nvPicPr>
        <p:blipFill>
          <a:blip r:embed="rId4">
            <a:alphaModFix amt="6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34433" y="1004889"/>
            <a:ext cx="12993464" cy="2102579"/>
          </a:xfrm>
          <a:prstGeom prst="rect">
            <a:avLst/>
          </a:prstGeom>
        </p:spPr>
      </p:pic>
      <p:grpSp>
        <p:nvGrpSpPr>
          <p:cNvPr name="Group 13" id="13"/>
          <p:cNvGrpSpPr/>
          <p:nvPr/>
        </p:nvGrpSpPr>
        <p:grpSpPr>
          <a:xfrm rot="0">
            <a:off x="0" y="0"/>
            <a:ext cx="541602" cy="10287000"/>
            <a:chOff x="0" y="0"/>
            <a:chExt cx="157867" cy="2998468"/>
          </a:xfrm>
        </p:grpSpPr>
        <p:sp>
          <p:nvSpPr>
            <p:cNvPr name="Freeform 14" id="14"/>
            <p:cNvSpPr/>
            <p:nvPr/>
          </p:nvSpPr>
          <p:spPr>
            <a:xfrm>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659333" y="432851"/>
            <a:ext cx="4253628" cy="5663149"/>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9035" r="-14686"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0116722" y="3920880"/>
            <a:ext cx="4274508" cy="5690948"/>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4696" r="-19024"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568482" y="3745509"/>
            <a:ext cx="829509" cy="1966473"/>
            <a:chOff x="0" y="0"/>
            <a:chExt cx="2354580" cy="5581882"/>
          </a:xfrm>
        </p:grpSpPr>
        <p:sp>
          <p:nvSpPr>
            <p:cNvPr name="Freeform 21" id="21"/>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2" id="22"/>
          <p:cNvSpPr txBox="true"/>
          <p:nvPr/>
        </p:nvSpPr>
        <p:spPr>
          <a:xfrm rot="0">
            <a:off x="2428018" y="2648681"/>
            <a:ext cx="8926205" cy="10572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Lake of sufficient comfort while buying from traditional stores​</a:t>
            </a:r>
          </a:p>
        </p:txBody>
      </p:sp>
      <p:sp>
        <p:nvSpPr>
          <p:cNvPr name="TextBox 23" id="23"/>
          <p:cNvSpPr txBox="true"/>
          <p:nvPr/>
        </p:nvSpPr>
        <p:spPr>
          <a:xfrm rot="0">
            <a:off x="1342168" y="264868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24" id="24"/>
          <p:cNvSpPr txBox="true"/>
          <p:nvPr/>
        </p:nvSpPr>
        <p:spPr>
          <a:xfrm rot="0">
            <a:off x="1342168" y="443352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25" id="25"/>
          <p:cNvSpPr txBox="true"/>
          <p:nvPr/>
        </p:nvSpPr>
        <p:spPr>
          <a:xfrm rot="0">
            <a:off x="2428018" y="443342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Difficulty expressing opinions</a:t>
            </a:r>
          </a:p>
        </p:txBody>
      </p:sp>
      <p:grpSp>
        <p:nvGrpSpPr>
          <p:cNvPr name="Group 26" id="26"/>
          <p:cNvGrpSpPr/>
          <p:nvPr/>
        </p:nvGrpSpPr>
        <p:grpSpPr>
          <a:xfrm rot="-5400000">
            <a:off x="5781887" y="-3452552"/>
            <a:ext cx="1629197" cy="9534524"/>
            <a:chOff x="0" y="0"/>
            <a:chExt cx="2354580" cy="13779676"/>
          </a:xfrm>
        </p:grpSpPr>
        <p:sp>
          <p:nvSpPr>
            <p:cNvPr name="Freeform 27" id="27"/>
            <p:cNvSpPr/>
            <p:nvPr/>
          </p:nvSpPr>
          <p:spPr>
            <a:xfrm>
              <a:off x="0" y="0"/>
              <a:ext cx="2353310" cy="13779675"/>
            </a:xfrm>
            <a:custGeom>
              <a:avLst/>
              <a:gdLst/>
              <a:ahLst/>
              <a:cxnLst/>
              <a:rect r="r" b="b" t="t" l="l"/>
              <a:pathLst>
                <a:path h="13779675" w="2353310">
                  <a:moveTo>
                    <a:pt x="784860" y="13712366"/>
                  </a:moveTo>
                  <a:cubicBezTo>
                    <a:pt x="905510" y="13753005"/>
                    <a:pt x="1042670" y="13779675"/>
                    <a:pt x="1177290" y="13779675"/>
                  </a:cubicBezTo>
                  <a:cubicBezTo>
                    <a:pt x="1311910" y="13779675"/>
                    <a:pt x="1441450" y="13756816"/>
                    <a:pt x="1560830" y="13716175"/>
                  </a:cubicBezTo>
                  <a:cubicBezTo>
                    <a:pt x="1563370" y="13714905"/>
                    <a:pt x="1565910" y="13714905"/>
                    <a:pt x="1568450" y="13713636"/>
                  </a:cubicBezTo>
                  <a:cubicBezTo>
                    <a:pt x="2016760" y="13551075"/>
                    <a:pt x="2346960" y="13121816"/>
                    <a:pt x="2353310" y="12586595"/>
                  </a:cubicBezTo>
                  <a:lnTo>
                    <a:pt x="2353310" y="0"/>
                  </a:lnTo>
                  <a:lnTo>
                    <a:pt x="0" y="0"/>
                  </a:lnTo>
                  <a:lnTo>
                    <a:pt x="0" y="12576932"/>
                  </a:lnTo>
                  <a:cubicBezTo>
                    <a:pt x="6350" y="13124355"/>
                    <a:pt x="331470" y="13553616"/>
                    <a:pt x="784860" y="13712366"/>
                  </a:cubicBezTo>
                  <a:close/>
                </a:path>
              </a:pathLst>
            </a:custGeom>
            <a:solidFill>
              <a:srgbClr val="2B4A9D"/>
            </a:solidFill>
          </p:spPr>
        </p:sp>
      </p:grpSp>
      <p:sp>
        <p:nvSpPr>
          <p:cNvPr name="TextBox 28" id="28"/>
          <p:cNvSpPr txBox="true"/>
          <p:nvPr/>
        </p:nvSpPr>
        <p:spPr>
          <a:xfrm rot="0">
            <a:off x="1829224" y="648912"/>
            <a:ext cx="9122511" cy="1360171"/>
          </a:xfrm>
          <a:prstGeom prst="rect">
            <a:avLst/>
          </a:prstGeom>
        </p:spPr>
        <p:txBody>
          <a:bodyPr anchor="t" rtlCol="false" tIns="0" lIns="0" bIns="0" rIns="0">
            <a:spAutoFit/>
          </a:bodyPr>
          <a:lstStyle/>
          <a:p>
            <a:pPr algn="ctr">
              <a:lnSpc>
                <a:spcPts val="5145"/>
              </a:lnSpc>
            </a:pPr>
            <a:r>
              <a:rPr lang="en-US" sz="4900" spc="245">
                <a:solidFill>
                  <a:srgbClr val="FFFFFF"/>
                </a:solidFill>
                <a:latin typeface="Poppins ExtraBold"/>
              </a:rPr>
              <a:t>Traditional Trade Problems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26152" y="-3533102"/>
            <a:ext cx="1629197" cy="9842104"/>
            <a:chOff x="0" y="0"/>
            <a:chExt cx="2354580" cy="14224202"/>
          </a:xfrm>
        </p:grpSpPr>
        <p:sp>
          <p:nvSpPr>
            <p:cNvPr name="Freeform 15" id="15"/>
            <p:cNvSpPr/>
            <p:nvPr/>
          </p:nvSpPr>
          <p:spPr>
            <a:xfrm>
              <a:off x="0" y="0"/>
              <a:ext cx="2353310" cy="14224202"/>
            </a:xfrm>
            <a:custGeom>
              <a:avLst/>
              <a:gdLst/>
              <a:ahLst/>
              <a:cxnLst/>
              <a:rect r="r" b="b" t="t" l="l"/>
              <a:pathLst>
                <a:path h="14224202" w="2353310">
                  <a:moveTo>
                    <a:pt x="784860" y="14156892"/>
                  </a:moveTo>
                  <a:cubicBezTo>
                    <a:pt x="905510" y="14197532"/>
                    <a:pt x="1042670" y="14224202"/>
                    <a:pt x="1177290" y="14224202"/>
                  </a:cubicBezTo>
                  <a:cubicBezTo>
                    <a:pt x="1311910" y="14224202"/>
                    <a:pt x="1441450" y="14201342"/>
                    <a:pt x="1560830" y="14160702"/>
                  </a:cubicBezTo>
                  <a:cubicBezTo>
                    <a:pt x="1563370" y="14159432"/>
                    <a:pt x="1565910" y="14159432"/>
                    <a:pt x="1568450" y="14158162"/>
                  </a:cubicBezTo>
                  <a:cubicBezTo>
                    <a:pt x="2016760" y="13995602"/>
                    <a:pt x="2346960" y="13566342"/>
                    <a:pt x="2353310" y="13029754"/>
                  </a:cubicBezTo>
                  <a:lnTo>
                    <a:pt x="2353310" y="0"/>
                  </a:lnTo>
                  <a:lnTo>
                    <a:pt x="0" y="0"/>
                  </a:lnTo>
                  <a:lnTo>
                    <a:pt x="0" y="13019748"/>
                  </a:lnTo>
                  <a:cubicBezTo>
                    <a:pt x="6350" y="13568882"/>
                    <a:pt x="331470" y="13998142"/>
                    <a:pt x="784860" y="14156892"/>
                  </a:cubicBezTo>
                  <a:close/>
                </a:path>
              </a:pathLst>
            </a:custGeom>
            <a:solidFill>
              <a:srgbClr val="2B4A9D"/>
            </a:solidFill>
          </p:spPr>
        </p:sp>
      </p:grpSp>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2671475"/>
            <a:ext cx="579668" cy="506946"/>
          </a:xfrm>
          <a:prstGeom prst="rect">
            <a:avLst/>
          </a:prstGeom>
        </p:spPr>
      </p:pic>
      <p:sp>
        <p:nvSpPr>
          <p:cNvPr name="TextBox 17" id="17"/>
          <p:cNvSpPr txBox="true"/>
          <p:nvPr/>
        </p:nvSpPr>
        <p:spPr>
          <a:xfrm rot="0">
            <a:off x="2428018" y="3181982"/>
            <a:ext cx="11479224" cy="1381760"/>
          </a:xfrm>
          <a:prstGeom prst="rect">
            <a:avLst/>
          </a:prstGeom>
        </p:spPr>
        <p:txBody>
          <a:bodyPr anchor="t" rtlCol="false" tIns="0" lIns="0" bIns="0" rIns="0">
            <a:spAutoFit/>
          </a:bodyPr>
          <a:lstStyle/>
          <a:p>
            <a:pPr>
              <a:lnSpc>
                <a:spcPts val="3625"/>
              </a:lnSpc>
            </a:pPr>
            <a:r>
              <a:rPr lang="en-US" sz="2900" spc="290">
                <a:solidFill>
                  <a:srgbClr val="000000"/>
                </a:solidFill>
                <a:latin typeface="Arimo"/>
              </a:rPr>
              <a:t>E-commerce (electronic commerce) is the buying and selling of goods and services, or the transmitting of funds or data, over an electronic network, primarily the internet</a:t>
            </a:r>
          </a:p>
        </p:txBody>
      </p:sp>
      <p:sp>
        <p:nvSpPr>
          <p:cNvPr name="TextBox 18" id="18"/>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E-Commerce?</a:t>
            </a:r>
          </a:p>
        </p:txBody>
      </p:sp>
      <p:sp>
        <p:nvSpPr>
          <p:cNvPr name="TextBox 19" id="19"/>
          <p:cNvSpPr txBox="true"/>
          <p:nvPr/>
        </p:nvSpPr>
        <p:spPr>
          <a:xfrm rot="0">
            <a:off x="2141395" y="1057275"/>
            <a:ext cx="8547686" cy="733426"/>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Electronic Commerce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26152" y="-3533102"/>
            <a:ext cx="1629197" cy="9842104"/>
            <a:chOff x="0" y="0"/>
            <a:chExt cx="2354580" cy="14224202"/>
          </a:xfrm>
        </p:grpSpPr>
        <p:sp>
          <p:nvSpPr>
            <p:cNvPr name="Freeform 15" id="15"/>
            <p:cNvSpPr/>
            <p:nvPr/>
          </p:nvSpPr>
          <p:spPr>
            <a:xfrm>
              <a:off x="0" y="0"/>
              <a:ext cx="2353310" cy="14224202"/>
            </a:xfrm>
            <a:custGeom>
              <a:avLst/>
              <a:gdLst/>
              <a:ahLst/>
              <a:cxnLst/>
              <a:rect r="r" b="b" t="t" l="l"/>
              <a:pathLst>
                <a:path h="14224202" w="2353310">
                  <a:moveTo>
                    <a:pt x="784860" y="14156892"/>
                  </a:moveTo>
                  <a:cubicBezTo>
                    <a:pt x="905510" y="14197532"/>
                    <a:pt x="1042670" y="14224202"/>
                    <a:pt x="1177290" y="14224202"/>
                  </a:cubicBezTo>
                  <a:cubicBezTo>
                    <a:pt x="1311910" y="14224202"/>
                    <a:pt x="1441450" y="14201342"/>
                    <a:pt x="1560830" y="14160702"/>
                  </a:cubicBezTo>
                  <a:cubicBezTo>
                    <a:pt x="1563370" y="14159432"/>
                    <a:pt x="1565910" y="14159432"/>
                    <a:pt x="1568450" y="14158162"/>
                  </a:cubicBezTo>
                  <a:cubicBezTo>
                    <a:pt x="2016760" y="13995602"/>
                    <a:pt x="2346960" y="13566342"/>
                    <a:pt x="2353310" y="13029754"/>
                  </a:cubicBezTo>
                  <a:lnTo>
                    <a:pt x="2353310" y="0"/>
                  </a:lnTo>
                  <a:lnTo>
                    <a:pt x="0" y="0"/>
                  </a:lnTo>
                  <a:lnTo>
                    <a:pt x="0" y="13019748"/>
                  </a:lnTo>
                  <a:cubicBezTo>
                    <a:pt x="6350" y="13568882"/>
                    <a:pt x="331470" y="13998142"/>
                    <a:pt x="784860" y="14156892"/>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2671475"/>
            <a:ext cx="579668" cy="506946"/>
          </a:xfrm>
          <a:prstGeom prst="rect">
            <a:avLst/>
          </a:prstGeom>
        </p:spPr>
      </p:pic>
      <p:sp>
        <p:nvSpPr>
          <p:cNvPr name="TextBox 19" id="19"/>
          <p:cNvSpPr txBox="true"/>
          <p:nvPr/>
        </p:nvSpPr>
        <p:spPr>
          <a:xfrm rot="0">
            <a:off x="2428018" y="3181982"/>
            <a:ext cx="11479224" cy="1381760"/>
          </a:xfrm>
          <a:prstGeom prst="rect">
            <a:avLst/>
          </a:prstGeom>
        </p:spPr>
        <p:txBody>
          <a:bodyPr anchor="t" rtlCol="false" tIns="0" lIns="0" bIns="0" rIns="0">
            <a:spAutoFit/>
          </a:bodyPr>
          <a:lstStyle/>
          <a:p>
            <a:pPr>
              <a:lnSpc>
                <a:spcPts val="3625"/>
              </a:lnSpc>
            </a:pPr>
            <a:r>
              <a:rPr lang="en-US" sz="2900" spc="290">
                <a:solidFill>
                  <a:srgbClr val="000000"/>
                </a:solidFill>
                <a:latin typeface="Arimo"/>
              </a:rPr>
              <a:t>E-commerce (electronic commerce) is the buying and selling of goods and services, or the transmitting of funds or data, over an electronic network, primarily the internet</a:t>
            </a:r>
          </a:p>
        </p:txBody>
      </p:sp>
      <p:sp>
        <p:nvSpPr>
          <p:cNvPr name="TextBox 20" id="20"/>
          <p:cNvSpPr txBox="true"/>
          <p:nvPr/>
        </p:nvSpPr>
        <p:spPr>
          <a:xfrm rot="0">
            <a:off x="2428018" y="5643298"/>
            <a:ext cx="11598062" cy="1381760"/>
          </a:xfrm>
          <a:prstGeom prst="rect">
            <a:avLst/>
          </a:prstGeom>
        </p:spPr>
        <p:txBody>
          <a:bodyPr anchor="t" rtlCol="false" tIns="0" lIns="0" bIns="0" rIns="0">
            <a:spAutoFit/>
          </a:bodyPr>
          <a:lstStyle/>
          <a:p>
            <a:pPr>
              <a:lnSpc>
                <a:spcPts val="3625"/>
              </a:lnSpc>
            </a:pPr>
            <a:r>
              <a:rPr lang="en-US" sz="2900" spc="290">
                <a:solidFill>
                  <a:srgbClr val="000000"/>
                </a:solidFill>
                <a:latin typeface="Arimo"/>
              </a:rPr>
              <a:t>E-commerce is powered by the internet. Customers access an online store to browse through and place orders for products or services via their own devices.</a:t>
            </a:r>
          </a:p>
        </p:txBody>
      </p:sp>
      <p:sp>
        <p:nvSpPr>
          <p:cNvPr name="TextBox 21" id="21"/>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E-Commerce?</a:t>
            </a:r>
          </a:p>
        </p:txBody>
      </p:sp>
      <p:sp>
        <p:nvSpPr>
          <p:cNvPr name="TextBox 22" id="22"/>
          <p:cNvSpPr txBox="true"/>
          <p:nvPr/>
        </p:nvSpPr>
        <p:spPr>
          <a:xfrm rot="0">
            <a:off x="2428018" y="5103842"/>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How Does E-Commerce Work?</a:t>
            </a:r>
          </a:p>
        </p:txBody>
      </p:sp>
      <p:sp>
        <p:nvSpPr>
          <p:cNvPr name="TextBox 23" id="23"/>
          <p:cNvSpPr txBox="true"/>
          <p:nvPr/>
        </p:nvSpPr>
        <p:spPr>
          <a:xfrm rot="0">
            <a:off x="2141395" y="1057275"/>
            <a:ext cx="8547686" cy="733426"/>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Electronic Commerce</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5170517"/>
            <a:ext cx="579668" cy="50694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26152" y="-3533102"/>
            <a:ext cx="1629197" cy="9842104"/>
            <a:chOff x="0" y="0"/>
            <a:chExt cx="2354580" cy="14224202"/>
          </a:xfrm>
        </p:grpSpPr>
        <p:sp>
          <p:nvSpPr>
            <p:cNvPr name="Freeform 15" id="15"/>
            <p:cNvSpPr/>
            <p:nvPr/>
          </p:nvSpPr>
          <p:spPr>
            <a:xfrm>
              <a:off x="0" y="0"/>
              <a:ext cx="2353310" cy="14224202"/>
            </a:xfrm>
            <a:custGeom>
              <a:avLst/>
              <a:gdLst/>
              <a:ahLst/>
              <a:cxnLst/>
              <a:rect r="r" b="b" t="t" l="l"/>
              <a:pathLst>
                <a:path h="14224202" w="2353310">
                  <a:moveTo>
                    <a:pt x="784860" y="14156892"/>
                  </a:moveTo>
                  <a:cubicBezTo>
                    <a:pt x="905510" y="14197532"/>
                    <a:pt x="1042670" y="14224202"/>
                    <a:pt x="1177290" y="14224202"/>
                  </a:cubicBezTo>
                  <a:cubicBezTo>
                    <a:pt x="1311910" y="14224202"/>
                    <a:pt x="1441450" y="14201342"/>
                    <a:pt x="1560830" y="14160702"/>
                  </a:cubicBezTo>
                  <a:cubicBezTo>
                    <a:pt x="1563370" y="14159432"/>
                    <a:pt x="1565910" y="14159432"/>
                    <a:pt x="1568450" y="14158162"/>
                  </a:cubicBezTo>
                  <a:cubicBezTo>
                    <a:pt x="2016760" y="13995602"/>
                    <a:pt x="2346960" y="13566342"/>
                    <a:pt x="2353310" y="13029754"/>
                  </a:cubicBezTo>
                  <a:lnTo>
                    <a:pt x="2353310" y="0"/>
                  </a:lnTo>
                  <a:lnTo>
                    <a:pt x="0" y="0"/>
                  </a:lnTo>
                  <a:lnTo>
                    <a:pt x="0" y="13019748"/>
                  </a:lnTo>
                  <a:cubicBezTo>
                    <a:pt x="6350" y="13568882"/>
                    <a:pt x="331470" y="13998142"/>
                    <a:pt x="784860" y="14156892"/>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2671475"/>
            <a:ext cx="579668" cy="506946"/>
          </a:xfrm>
          <a:prstGeom prst="rect">
            <a:avLst/>
          </a:prstGeom>
        </p:spPr>
      </p:pic>
      <p:sp>
        <p:nvSpPr>
          <p:cNvPr name="TextBox 19" id="19"/>
          <p:cNvSpPr txBox="true"/>
          <p:nvPr/>
        </p:nvSpPr>
        <p:spPr>
          <a:xfrm rot="0">
            <a:off x="2428018" y="3181982"/>
            <a:ext cx="11479224" cy="1381760"/>
          </a:xfrm>
          <a:prstGeom prst="rect">
            <a:avLst/>
          </a:prstGeom>
        </p:spPr>
        <p:txBody>
          <a:bodyPr anchor="t" rtlCol="false" tIns="0" lIns="0" bIns="0" rIns="0">
            <a:spAutoFit/>
          </a:bodyPr>
          <a:lstStyle/>
          <a:p>
            <a:pPr>
              <a:lnSpc>
                <a:spcPts val="3625"/>
              </a:lnSpc>
            </a:pPr>
            <a:r>
              <a:rPr lang="en-US" sz="2900" spc="290">
                <a:solidFill>
                  <a:srgbClr val="000000"/>
                </a:solidFill>
                <a:latin typeface="Arimo"/>
              </a:rPr>
              <a:t>E-commerce (electronic commerce) is the buying and selling of goods and services, or the transmitting of funds or data, over an electronic network, primarily the internet</a:t>
            </a:r>
          </a:p>
        </p:txBody>
      </p:sp>
      <p:sp>
        <p:nvSpPr>
          <p:cNvPr name="TextBox 20" id="20"/>
          <p:cNvSpPr txBox="true"/>
          <p:nvPr/>
        </p:nvSpPr>
        <p:spPr>
          <a:xfrm rot="0">
            <a:off x="2428018" y="5643298"/>
            <a:ext cx="11598062" cy="1381760"/>
          </a:xfrm>
          <a:prstGeom prst="rect">
            <a:avLst/>
          </a:prstGeom>
        </p:spPr>
        <p:txBody>
          <a:bodyPr anchor="t" rtlCol="false" tIns="0" lIns="0" bIns="0" rIns="0">
            <a:spAutoFit/>
          </a:bodyPr>
          <a:lstStyle/>
          <a:p>
            <a:pPr>
              <a:lnSpc>
                <a:spcPts val="3625"/>
              </a:lnSpc>
            </a:pPr>
            <a:r>
              <a:rPr lang="en-US" sz="2900" spc="290">
                <a:solidFill>
                  <a:srgbClr val="000000"/>
                </a:solidFill>
                <a:latin typeface="Arimo"/>
              </a:rPr>
              <a:t>E-commerce is powered by the internet. Customers access an online store to browse through and place orders for products or services via their own devices.</a:t>
            </a:r>
          </a:p>
        </p:txBody>
      </p:sp>
      <p:sp>
        <p:nvSpPr>
          <p:cNvPr name="TextBox 21" id="21"/>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E-Commerce?</a:t>
            </a:r>
          </a:p>
        </p:txBody>
      </p:sp>
      <p:sp>
        <p:nvSpPr>
          <p:cNvPr name="TextBox 22" id="22"/>
          <p:cNvSpPr txBox="true"/>
          <p:nvPr/>
        </p:nvSpPr>
        <p:spPr>
          <a:xfrm rot="0">
            <a:off x="2428018" y="5103842"/>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How Does E-Commerce Work?</a:t>
            </a:r>
          </a:p>
        </p:txBody>
      </p:sp>
      <p:sp>
        <p:nvSpPr>
          <p:cNvPr name="TextBox 23" id="23"/>
          <p:cNvSpPr txBox="true"/>
          <p:nvPr/>
        </p:nvSpPr>
        <p:spPr>
          <a:xfrm rot="0">
            <a:off x="2141395" y="1057275"/>
            <a:ext cx="8547686" cy="733426"/>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Electronic Commerce</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5170517"/>
            <a:ext cx="579668" cy="506946"/>
          </a:xfrm>
          <a:prstGeom prst="rect">
            <a:avLst/>
          </a:prstGeom>
        </p:spPr>
      </p:pic>
      <p:grpSp>
        <p:nvGrpSpPr>
          <p:cNvPr name="Group 25" id="25"/>
          <p:cNvGrpSpPr/>
          <p:nvPr/>
        </p:nvGrpSpPr>
        <p:grpSpPr>
          <a:xfrm rot="-5400000">
            <a:off x="568482" y="6874114"/>
            <a:ext cx="829509" cy="1966473"/>
            <a:chOff x="0" y="0"/>
            <a:chExt cx="2354580" cy="5581882"/>
          </a:xfrm>
        </p:grpSpPr>
        <p:sp>
          <p:nvSpPr>
            <p:cNvPr name="Freeform 26" id="26"/>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264" y="7603877"/>
            <a:ext cx="579668" cy="506946"/>
          </a:xfrm>
          <a:prstGeom prst="rect">
            <a:avLst/>
          </a:prstGeom>
        </p:spPr>
      </p:pic>
      <p:sp>
        <p:nvSpPr>
          <p:cNvPr name="TextBox 28" id="28"/>
          <p:cNvSpPr txBox="true"/>
          <p:nvPr/>
        </p:nvSpPr>
        <p:spPr>
          <a:xfrm rot="0">
            <a:off x="2428018" y="7586949"/>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Types of e-commerce</a:t>
            </a:r>
          </a:p>
        </p:txBody>
      </p:sp>
      <p:sp>
        <p:nvSpPr>
          <p:cNvPr name="TextBox 29" id="29"/>
          <p:cNvSpPr txBox="true"/>
          <p:nvPr/>
        </p:nvSpPr>
        <p:spPr>
          <a:xfrm rot="0">
            <a:off x="2428018" y="8091774"/>
            <a:ext cx="11598062" cy="1040765"/>
          </a:xfrm>
          <a:prstGeom prst="rect">
            <a:avLst/>
          </a:prstGeom>
        </p:spPr>
        <p:txBody>
          <a:bodyPr anchor="t" rtlCol="false" tIns="0" lIns="0" bIns="0" rIns="0">
            <a:spAutoFit/>
          </a:bodyPr>
          <a:lstStyle/>
          <a:p>
            <a:pPr marL="626114" indent="-313057" lvl="1">
              <a:lnSpc>
                <a:spcPts val="4060"/>
              </a:lnSpc>
              <a:buFont typeface="Arial"/>
              <a:buChar char="•"/>
            </a:pPr>
            <a:r>
              <a:rPr lang="en-US" sz="2900" spc="290">
                <a:solidFill>
                  <a:srgbClr val="000000"/>
                </a:solidFill>
                <a:latin typeface="Arimo"/>
              </a:rPr>
              <a:t>Business-to-business (B2B)</a:t>
            </a:r>
          </a:p>
          <a:p>
            <a:pPr marL="626114" indent="-313057" lvl="1">
              <a:lnSpc>
                <a:spcPts val="4060"/>
              </a:lnSpc>
              <a:buFont typeface="Arial"/>
              <a:buChar char="•"/>
            </a:pPr>
            <a:r>
              <a:rPr lang="en-US" sz="2900" spc="290">
                <a:solidFill>
                  <a:srgbClr val="000000"/>
                </a:solidFill>
                <a:latin typeface="Arimo"/>
              </a:rPr>
              <a:t>Business-to-consumer (B2C)</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73305" y="-3580255"/>
            <a:ext cx="1590859" cy="9898073"/>
            <a:chOff x="0" y="0"/>
            <a:chExt cx="2354580" cy="14649825"/>
          </a:xfrm>
        </p:grpSpPr>
        <p:sp>
          <p:nvSpPr>
            <p:cNvPr name="Freeform 15" id="15"/>
            <p:cNvSpPr/>
            <p:nvPr/>
          </p:nvSpPr>
          <p:spPr>
            <a:xfrm>
              <a:off x="0" y="0"/>
              <a:ext cx="2353310" cy="14649825"/>
            </a:xfrm>
            <a:custGeom>
              <a:avLst/>
              <a:gdLst/>
              <a:ahLst/>
              <a:cxnLst/>
              <a:rect r="r" b="b" t="t" l="l"/>
              <a:pathLst>
                <a:path h="14649825" w="2353310">
                  <a:moveTo>
                    <a:pt x="784860" y="14582515"/>
                  </a:moveTo>
                  <a:cubicBezTo>
                    <a:pt x="905510" y="14623155"/>
                    <a:pt x="1042670" y="14649825"/>
                    <a:pt x="1177290" y="14649825"/>
                  </a:cubicBezTo>
                  <a:cubicBezTo>
                    <a:pt x="1311910" y="14649825"/>
                    <a:pt x="1441450" y="14626965"/>
                    <a:pt x="1560830" y="14586325"/>
                  </a:cubicBezTo>
                  <a:cubicBezTo>
                    <a:pt x="1563370" y="14585055"/>
                    <a:pt x="1565910" y="14585055"/>
                    <a:pt x="1568450" y="14583784"/>
                  </a:cubicBezTo>
                  <a:cubicBezTo>
                    <a:pt x="2016760" y="14421225"/>
                    <a:pt x="2346960" y="13991965"/>
                    <a:pt x="2353310" y="13454067"/>
                  </a:cubicBezTo>
                  <a:lnTo>
                    <a:pt x="2353310" y="0"/>
                  </a:lnTo>
                  <a:lnTo>
                    <a:pt x="0" y="0"/>
                  </a:lnTo>
                  <a:lnTo>
                    <a:pt x="0" y="13443733"/>
                  </a:lnTo>
                  <a:cubicBezTo>
                    <a:pt x="6350" y="13994504"/>
                    <a:pt x="331470" y="14423765"/>
                    <a:pt x="784860" y="14582515"/>
                  </a:cubicBezTo>
                  <a:close/>
                </a:path>
              </a:pathLst>
            </a:custGeom>
            <a:solidFill>
              <a:srgbClr val="2B4A9D"/>
            </a:solidFill>
          </p:spPr>
        </p:sp>
      </p:grpSp>
      <p:sp>
        <p:nvSpPr>
          <p:cNvPr name="TextBox 16" id="16"/>
          <p:cNvSpPr txBox="true"/>
          <p:nvPr/>
        </p:nvSpPr>
        <p:spPr>
          <a:xfrm rot="0">
            <a:off x="2428018" y="3172457"/>
            <a:ext cx="9507883"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customer can order at any time he want from his place​</a:t>
            </a:r>
          </a:p>
        </p:txBody>
      </p:sp>
      <p:sp>
        <p:nvSpPr>
          <p:cNvPr name="TextBox 17" id="17"/>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18" id="18"/>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19" id="19"/>
          <p:cNvSpPr txBox="true"/>
          <p:nvPr/>
        </p:nvSpPr>
        <p:spPr>
          <a:xfrm rot="0">
            <a:off x="1966473" y="806546"/>
            <a:ext cx="9465875" cy="624840"/>
          </a:xfrm>
          <a:prstGeom prst="rect">
            <a:avLst/>
          </a:prstGeom>
        </p:spPr>
        <p:txBody>
          <a:bodyPr anchor="t" rtlCol="false" tIns="0" lIns="0" bIns="0" rIns="0">
            <a:spAutoFit/>
          </a:bodyPr>
          <a:lstStyle/>
          <a:p>
            <a:pPr algn="ctr">
              <a:lnSpc>
                <a:spcPts val="4514"/>
              </a:lnSpc>
            </a:pPr>
            <a:r>
              <a:rPr lang="en-US" sz="4299" spc="214">
                <a:solidFill>
                  <a:srgbClr val="FFFFFF"/>
                </a:solidFill>
                <a:latin typeface="Poppins ExtraBold"/>
              </a:rPr>
              <a:t>Advantages of E-Commerce </a:t>
            </a:r>
          </a:p>
        </p:txBody>
      </p:sp>
      <p:sp>
        <p:nvSpPr>
          <p:cNvPr name="TextBox 20" id="20"/>
          <p:cNvSpPr txBox="true"/>
          <p:nvPr/>
        </p:nvSpPr>
        <p:spPr>
          <a:xfrm rot="0">
            <a:off x="1966473" y="1440911"/>
            <a:ext cx="9465875" cy="415291"/>
          </a:xfrm>
          <a:prstGeom prst="rect">
            <a:avLst/>
          </a:prstGeom>
        </p:spPr>
        <p:txBody>
          <a:bodyPr anchor="t" rtlCol="false" tIns="0" lIns="0" bIns="0" rIns="0">
            <a:spAutoFit/>
          </a:bodyPr>
          <a:lstStyle/>
          <a:p>
            <a:pPr algn="ctr">
              <a:lnSpc>
                <a:spcPts val="2940"/>
              </a:lnSpc>
            </a:pPr>
            <a:r>
              <a:rPr lang="en-US" sz="2800" spc="140">
                <a:solidFill>
                  <a:srgbClr val="FFFFFF"/>
                </a:solidFill>
                <a:latin typeface="Poppins ExtraBold"/>
              </a:rPr>
              <a:t> (Traditional Trade Problem Solutions)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73305" y="-3580255"/>
            <a:ext cx="1590859" cy="9898073"/>
            <a:chOff x="0" y="0"/>
            <a:chExt cx="2354580" cy="14649825"/>
          </a:xfrm>
        </p:grpSpPr>
        <p:sp>
          <p:nvSpPr>
            <p:cNvPr name="Freeform 15" id="15"/>
            <p:cNvSpPr/>
            <p:nvPr/>
          </p:nvSpPr>
          <p:spPr>
            <a:xfrm>
              <a:off x="0" y="0"/>
              <a:ext cx="2353310" cy="14649825"/>
            </a:xfrm>
            <a:custGeom>
              <a:avLst/>
              <a:gdLst/>
              <a:ahLst/>
              <a:cxnLst/>
              <a:rect r="r" b="b" t="t" l="l"/>
              <a:pathLst>
                <a:path h="14649825" w="2353310">
                  <a:moveTo>
                    <a:pt x="784860" y="14582515"/>
                  </a:moveTo>
                  <a:cubicBezTo>
                    <a:pt x="905510" y="14623155"/>
                    <a:pt x="1042670" y="14649825"/>
                    <a:pt x="1177290" y="14649825"/>
                  </a:cubicBezTo>
                  <a:cubicBezTo>
                    <a:pt x="1311910" y="14649825"/>
                    <a:pt x="1441450" y="14626965"/>
                    <a:pt x="1560830" y="14586325"/>
                  </a:cubicBezTo>
                  <a:cubicBezTo>
                    <a:pt x="1563370" y="14585055"/>
                    <a:pt x="1565910" y="14585055"/>
                    <a:pt x="1568450" y="14583784"/>
                  </a:cubicBezTo>
                  <a:cubicBezTo>
                    <a:pt x="2016760" y="14421225"/>
                    <a:pt x="2346960" y="13991965"/>
                    <a:pt x="2353310" y="13454067"/>
                  </a:cubicBezTo>
                  <a:lnTo>
                    <a:pt x="2353310" y="0"/>
                  </a:lnTo>
                  <a:lnTo>
                    <a:pt x="0" y="0"/>
                  </a:lnTo>
                  <a:lnTo>
                    <a:pt x="0" y="13443733"/>
                  </a:lnTo>
                  <a:cubicBezTo>
                    <a:pt x="6350" y="13994504"/>
                    <a:pt x="331470" y="14423765"/>
                    <a:pt x="784860" y="14582515"/>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8" id="18"/>
          <p:cNvSpPr txBox="true"/>
          <p:nvPr/>
        </p:nvSpPr>
        <p:spPr>
          <a:xfrm rot="0">
            <a:off x="2428018" y="3172457"/>
            <a:ext cx="9507883"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customer can order at any time he want from his place​</a:t>
            </a:r>
          </a:p>
        </p:txBody>
      </p:sp>
      <p:sp>
        <p:nvSpPr>
          <p:cNvPr name="TextBox 19" id="19"/>
          <p:cNvSpPr txBox="true"/>
          <p:nvPr/>
        </p:nvSpPr>
        <p:spPr>
          <a:xfrm rot="0">
            <a:off x="2428018" y="5633773"/>
            <a:ext cx="9871431"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Easy to view all products without moving from my place and get rid of traveling and waiting in crowds</a:t>
            </a:r>
          </a:p>
        </p:txBody>
      </p:sp>
      <p:sp>
        <p:nvSpPr>
          <p:cNvPr name="TextBox 20" id="20"/>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21" id="21"/>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2" id="22"/>
          <p:cNvSpPr txBox="true"/>
          <p:nvPr/>
        </p:nvSpPr>
        <p:spPr>
          <a:xfrm rot="0">
            <a:off x="1342168" y="5103842"/>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3" id="23"/>
          <p:cNvSpPr txBox="true"/>
          <p:nvPr/>
        </p:nvSpPr>
        <p:spPr>
          <a:xfrm rot="0">
            <a:off x="2428018" y="5103842"/>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Geographical Factor​</a:t>
            </a:r>
          </a:p>
        </p:txBody>
      </p:sp>
      <p:sp>
        <p:nvSpPr>
          <p:cNvPr name="TextBox 24" id="24"/>
          <p:cNvSpPr txBox="true"/>
          <p:nvPr/>
        </p:nvSpPr>
        <p:spPr>
          <a:xfrm rot="0">
            <a:off x="1966473" y="806546"/>
            <a:ext cx="9465875" cy="624840"/>
          </a:xfrm>
          <a:prstGeom prst="rect">
            <a:avLst/>
          </a:prstGeom>
        </p:spPr>
        <p:txBody>
          <a:bodyPr anchor="t" rtlCol="false" tIns="0" lIns="0" bIns="0" rIns="0">
            <a:spAutoFit/>
          </a:bodyPr>
          <a:lstStyle/>
          <a:p>
            <a:pPr algn="ctr">
              <a:lnSpc>
                <a:spcPts val="4514"/>
              </a:lnSpc>
            </a:pPr>
            <a:r>
              <a:rPr lang="en-US" sz="4299" spc="214">
                <a:solidFill>
                  <a:srgbClr val="FFFFFF"/>
                </a:solidFill>
                <a:latin typeface="Poppins ExtraBold"/>
              </a:rPr>
              <a:t>Advantages of E-Commerce </a:t>
            </a:r>
          </a:p>
        </p:txBody>
      </p:sp>
      <p:sp>
        <p:nvSpPr>
          <p:cNvPr name="TextBox 25" id="25"/>
          <p:cNvSpPr txBox="true"/>
          <p:nvPr/>
        </p:nvSpPr>
        <p:spPr>
          <a:xfrm rot="0">
            <a:off x="1966473" y="1440911"/>
            <a:ext cx="9465875" cy="415291"/>
          </a:xfrm>
          <a:prstGeom prst="rect">
            <a:avLst/>
          </a:prstGeom>
        </p:spPr>
        <p:txBody>
          <a:bodyPr anchor="t" rtlCol="false" tIns="0" lIns="0" bIns="0" rIns="0">
            <a:spAutoFit/>
          </a:bodyPr>
          <a:lstStyle/>
          <a:p>
            <a:pPr algn="ctr">
              <a:lnSpc>
                <a:spcPts val="2940"/>
              </a:lnSpc>
            </a:pPr>
            <a:r>
              <a:rPr lang="en-US" sz="2800" spc="140">
                <a:solidFill>
                  <a:srgbClr val="FFFFFF"/>
                </a:solidFill>
                <a:latin typeface="Poppins ExtraBold"/>
              </a:rPr>
              <a:t> (Traditional Trade Problem Solutions)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73305" y="-3580255"/>
            <a:ext cx="1590859" cy="9898073"/>
            <a:chOff x="0" y="0"/>
            <a:chExt cx="2354580" cy="14649825"/>
          </a:xfrm>
        </p:grpSpPr>
        <p:sp>
          <p:nvSpPr>
            <p:cNvPr name="Freeform 15" id="15"/>
            <p:cNvSpPr/>
            <p:nvPr/>
          </p:nvSpPr>
          <p:spPr>
            <a:xfrm>
              <a:off x="0" y="0"/>
              <a:ext cx="2353310" cy="14649825"/>
            </a:xfrm>
            <a:custGeom>
              <a:avLst/>
              <a:gdLst/>
              <a:ahLst/>
              <a:cxnLst/>
              <a:rect r="r" b="b" t="t" l="l"/>
              <a:pathLst>
                <a:path h="14649825" w="2353310">
                  <a:moveTo>
                    <a:pt x="784860" y="14582515"/>
                  </a:moveTo>
                  <a:cubicBezTo>
                    <a:pt x="905510" y="14623155"/>
                    <a:pt x="1042670" y="14649825"/>
                    <a:pt x="1177290" y="14649825"/>
                  </a:cubicBezTo>
                  <a:cubicBezTo>
                    <a:pt x="1311910" y="14649825"/>
                    <a:pt x="1441450" y="14626965"/>
                    <a:pt x="1560830" y="14586325"/>
                  </a:cubicBezTo>
                  <a:cubicBezTo>
                    <a:pt x="1563370" y="14585055"/>
                    <a:pt x="1565910" y="14585055"/>
                    <a:pt x="1568450" y="14583784"/>
                  </a:cubicBezTo>
                  <a:cubicBezTo>
                    <a:pt x="2016760" y="14421225"/>
                    <a:pt x="2346960" y="13991965"/>
                    <a:pt x="2353310" y="13454067"/>
                  </a:cubicBezTo>
                  <a:lnTo>
                    <a:pt x="2353310" y="0"/>
                  </a:lnTo>
                  <a:lnTo>
                    <a:pt x="0" y="0"/>
                  </a:lnTo>
                  <a:lnTo>
                    <a:pt x="0" y="13443733"/>
                  </a:lnTo>
                  <a:cubicBezTo>
                    <a:pt x="6350" y="13994504"/>
                    <a:pt x="331470" y="14423765"/>
                    <a:pt x="784860" y="14582515"/>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428018" y="3172457"/>
            <a:ext cx="9507883"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customer can order at any time he want from his place​</a:t>
            </a:r>
          </a:p>
        </p:txBody>
      </p:sp>
      <p:sp>
        <p:nvSpPr>
          <p:cNvPr name="TextBox 21" id="21"/>
          <p:cNvSpPr txBox="true"/>
          <p:nvPr/>
        </p:nvSpPr>
        <p:spPr>
          <a:xfrm rot="0">
            <a:off x="2428018" y="5633773"/>
            <a:ext cx="9871431"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Easy to view all products without moving from my place and get rid of traveling and waiting in crowds</a:t>
            </a:r>
          </a:p>
        </p:txBody>
      </p:sp>
      <p:sp>
        <p:nvSpPr>
          <p:cNvPr name="TextBox 22" id="22"/>
          <p:cNvSpPr txBox="true"/>
          <p:nvPr/>
        </p:nvSpPr>
        <p:spPr>
          <a:xfrm rot="0">
            <a:off x="2428018" y="8100748"/>
            <a:ext cx="8926205"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Italics"/>
              </a:rPr>
              <a:t>The purchase process is always available anytime and anywhere</a:t>
            </a:r>
          </a:p>
        </p:txBody>
      </p:sp>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24" id="24"/>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5" id="25"/>
          <p:cNvSpPr txBox="true"/>
          <p:nvPr/>
        </p:nvSpPr>
        <p:spPr>
          <a:xfrm rot="0">
            <a:off x="1342168" y="5103842"/>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6" id="26"/>
          <p:cNvSpPr txBox="true"/>
          <p:nvPr/>
        </p:nvSpPr>
        <p:spPr>
          <a:xfrm rot="0">
            <a:off x="1342168" y="7559003"/>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27" id="27"/>
          <p:cNvSpPr txBox="true"/>
          <p:nvPr/>
        </p:nvSpPr>
        <p:spPr>
          <a:xfrm rot="0">
            <a:off x="2428018" y="5103842"/>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Geographical Factor​</a:t>
            </a:r>
          </a:p>
        </p:txBody>
      </p:sp>
      <p:sp>
        <p:nvSpPr>
          <p:cNvPr name="TextBox 28" id="28"/>
          <p:cNvSpPr txBox="true"/>
          <p:nvPr/>
        </p:nvSpPr>
        <p:spPr>
          <a:xfrm rot="0">
            <a:off x="2428018" y="7559003"/>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Not available all time</a:t>
            </a:r>
          </a:p>
        </p:txBody>
      </p:sp>
      <p:sp>
        <p:nvSpPr>
          <p:cNvPr name="TextBox 29" id="29"/>
          <p:cNvSpPr txBox="true"/>
          <p:nvPr/>
        </p:nvSpPr>
        <p:spPr>
          <a:xfrm rot="0">
            <a:off x="1966473" y="806546"/>
            <a:ext cx="9465875" cy="624840"/>
          </a:xfrm>
          <a:prstGeom prst="rect">
            <a:avLst/>
          </a:prstGeom>
        </p:spPr>
        <p:txBody>
          <a:bodyPr anchor="t" rtlCol="false" tIns="0" lIns="0" bIns="0" rIns="0">
            <a:spAutoFit/>
          </a:bodyPr>
          <a:lstStyle/>
          <a:p>
            <a:pPr algn="ctr">
              <a:lnSpc>
                <a:spcPts val="4514"/>
              </a:lnSpc>
            </a:pPr>
            <a:r>
              <a:rPr lang="en-US" sz="4299" spc="214">
                <a:solidFill>
                  <a:srgbClr val="FFFFFF"/>
                </a:solidFill>
                <a:latin typeface="Poppins ExtraBold"/>
              </a:rPr>
              <a:t>Advantages of E-Commerce </a:t>
            </a:r>
          </a:p>
        </p:txBody>
      </p:sp>
      <p:sp>
        <p:nvSpPr>
          <p:cNvPr name="TextBox 30" id="30"/>
          <p:cNvSpPr txBox="true"/>
          <p:nvPr/>
        </p:nvSpPr>
        <p:spPr>
          <a:xfrm rot="0">
            <a:off x="1966473" y="1440911"/>
            <a:ext cx="9465875" cy="415291"/>
          </a:xfrm>
          <a:prstGeom prst="rect">
            <a:avLst/>
          </a:prstGeom>
        </p:spPr>
        <p:txBody>
          <a:bodyPr anchor="t" rtlCol="false" tIns="0" lIns="0" bIns="0" rIns="0">
            <a:spAutoFit/>
          </a:bodyPr>
          <a:lstStyle/>
          <a:p>
            <a:pPr algn="ctr">
              <a:lnSpc>
                <a:spcPts val="2940"/>
              </a:lnSpc>
            </a:pPr>
            <a:r>
              <a:rPr lang="en-US" sz="2800" spc="140">
                <a:solidFill>
                  <a:srgbClr val="FFFFFF"/>
                </a:solidFill>
                <a:latin typeface="Poppins ExtraBold"/>
              </a:rPr>
              <a:t> (Traditional Trade Problem Solutions)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73305" y="-3580255"/>
            <a:ext cx="1590859" cy="9898073"/>
            <a:chOff x="0" y="0"/>
            <a:chExt cx="2354580" cy="14649825"/>
          </a:xfrm>
        </p:grpSpPr>
        <p:sp>
          <p:nvSpPr>
            <p:cNvPr name="Freeform 15" id="15"/>
            <p:cNvSpPr/>
            <p:nvPr/>
          </p:nvSpPr>
          <p:spPr>
            <a:xfrm>
              <a:off x="0" y="0"/>
              <a:ext cx="2353310" cy="14649825"/>
            </a:xfrm>
            <a:custGeom>
              <a:avLst/>
              <a:gdLst/>
              <a:ahLst/>
              <a:cxnLst/>
              <a:rect r="r" b="b" t="t" l="l"/>
              <a:pathLst>
                <a:path h="14649825" w="2353310">
                  <a:moveTo>
                    <a:pt x="784860" y="14582515"/>
                  </a:moveTo>
                  <a:cubicBezTo>
                    <a:pt x="905510" y="14623155"/>
                    <a:pt x="1042670" y="14649825"/>
                    <a:pt x="1177290" y="14649825"/>
                  </a:cubicBezTo>
                  <a:cubicBezTo>
                    <a:pt x="1311910" y="14649825"/>
                    <a:pt x="1441450" y="14626965"/>
                    <a:pt x="1560830" y="14586325"/>
                  </a:cubicBezTo>
                  <a:cubicBezTo>
                    <a:pt x="1563370" y="14585055"/>
                    <a:pt x="1565910" y="14585055"/>
                    <a:pt x="1568450" y="14583784"/>
                  </a:cubicBezTo>
                  <a:cubicBezTo>
                    <a:pt x="2016760" y="14421225"/>
                    <a:pt x="2346960" y="13991965"/>
                    <a:pt x="2353310" y="13454067"/>
                  </a:cubicBezTo>
                  <a:lnTo>
                    <a:pt x="2353310" y="0"/>
                  </a:lnTo>
                  <a:lnTo>
                    <a:pt x="0" y="0"/>
                  </a:lnTo>
                  <a:lnTo>
                    <a:pt x="0" y="13443733"/>
                  </a:lnTo>
                  <a:cubicBezTo>
                    <a:pt x="6350" y="13994504"/>
                    <a:pt x="331470" y="14423765"/>
                    <a:pt x="784860" y="14582515"/>
                  </a:cubicBezTo>
                  <a:close/>
                </a:path>
              </a:pathLst>
            </a:custGeom>
            <a:solidFill>
              <a:srgbClr val="2B4A9D"/>
            </a:solidFill>
          </p:spPr>
        </p:sp>
      </p:grpSp>
      <p:sp>
        <p:nvSpPr>
          <p:cNvPr name="TextBox 16" id="16"/>
          <p:cNvSpPr txBox="true"/>
          <p:nvPr/>
        </p:nvSpPr>
        <p:spPr>
          <a:xfrm rot="0">
            <a:off x="2428018" y="3843918"/>
            <a:ext cx="12102371"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presence of complete comfort for the customer during the purchase process where it’s not under pressure</a:t>
            </a:r>
          </a:p>
        </p:txBody>
      </p:sp>
      <p:sp>
        <p:nvSpPr>
          <p:cNvPr name="TextBox 17" id="17"/>
          <p:cNvSpPr txBox="true"/>
          <p:nvPr/>
        </p:nvSpPr>
        <p:spPr>
          <a:xfrm rot="0">
            <a:off x="2428018" y="2648681"/>
            <a:ext cx="11362600" cy="10572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Lake of sufficient comfort while buying from traditional stores​</a:t>
            </a:r>
          </a:p>
        </p:txBody>
      </p:sp>
      <p:sp>
        <p:nvSpPr>
          <p:cNvPr name="TextBox 18" id="18"/>
          <p:cNvSpPr txBox="true"/>
          <p:nvPr/>
        </p:nvSpPr>
        <p:spPr>
          <a:xfrm rot="0">
            <a:off x="1342168" y="264868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19" id="19"/>
          <p:cNvSpPr txBox="true"/>
          <p:nvPr/>
        </p:nvSpPr>
        <p:spPr>
          <a:xfrm rot="0">
            <a:off x="1966473" y="806546"/>
            <a:ext cx="9465875" cy="624840"/>
          </a:xfrm>
          <a:prstGeom prst="rect">
            <a:avLst/>
          </a:prstGeom>
        </p:spPr>
        <p:txBody>
          <a:bodyPr anchor="t" rtlCol="false" tIns="0" lIns="0" bIns="0" rIns="0">
            <a:spAutoFit/>
          </a:bodyPr>
          <a:lstStyle/>
          <a:p>
            <a:pPr algn="ctr">
              <a:lnSpc>
                <a:spcPts val="4514"/>
              </a:lnSpc>
            </a:pPr>
            <a:r>
              <a:rPr lang="en-US" sz="4299" spc="214">
                <a:solidFill>
                  <a:srgbClr val="FFFFFF"/>
                </a:solidFill>
                <a:latin typeface="Poppins ExtraBold"/>
              </a:rPr>
              <a:t>Advantages of E-Commerce </a:t>
            </a:r>
          </a:p>
        </p:txBody>
      </p:sp>
      <p:sp>
        <p:nvSpPr>
          <p:cNvPr name="TextBox 20" id="20"/>
          <p:cNvSpPr txBox="true"/>
          <p:nvPr/>
        </p:nvSpPr>
        <p:spPr>
          <a:xfrm rot="0">
            <a:off x="1966473" y="1440911"/>
            <a:ext cx="9465875" cy="415291"/>
          </a:xfrm>
          <a:prstGeom prst="rect">
            <a:avLst/>
          </a:prstGeom>
        </p:spPr>
        <p:txBody>
          <a:bodyPr anchor="t" rtlCol="false" tIns="0" lIns="0" bIns="0" rIns="0">
            <a:spAutoFit/>
          </a:bodyPr>
          <a:lstStyle/>
          <a:p>
            <a:pPr algn="ctr">
              <a:lnSpc>
                <a:spcPts val="2940"/>
              </a:lnSpc>
            </a:pPr>
            <a:r>
              <a:rPr lang="en-US" sz="2800" spc="140">
                <a:solidFill>
                  <a:srgbClr val="FFFFFF"/>
                </a:solidFill>
                <a:latin typeface="Poppins ExtraBold"/>
              </a:rPr>
              <a:t> (Traditional Trade Problem Solutions)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973305" y="-3580255"/>
            <a:ext cx="1590859" cy="9898073"/>
            <a:chOff x="0" y="0"/>
            <a:chExt cx="2354580" cy="14649825"/>
          </a:xfrm>
        </p:grpSpPr>
        <p:sp>
          <p:nvSpPr>
            <p:cNvPr name="Freeform 15" id="15"/>
            <p:cNvSpPr/>
            <p:nvPr/>
          </p:nvSpPr>
          <p:spPr>
            <a:xfrm>
              <a:off x="0" y="0"/>
              <a:ext cx="2353310" cy="14649825"/>
            </a:xfrm>
            <a:custGeom>
              <a:avLst/>
              <a:gdLst/>
              <a:ahLst/>
              <a:cxnLst/>
              <a:rect r="r" b="b" t="t" l="l"/>
              <a:pathLst>
                <a:path h="14649825" w="2353310">
                  <a:moveTo>
                    <a:pt x="784860" y="14582515"/>
                  </a:moveTo>
                  <a:cubicBezTo>
                    <a:pt x="905510" y="14623155"/>
                    <a:pt x="1042670" y="14649825"/>
                    <a:pt x="1177290" y="14649825"/>
                  </a:cubicBezTo>
                  <a:cubicBezTo>
                    <a:pt x="1311910" y="14649825"/>
                    <a:pt x="1441450" y="14626965"/>
                    <a:pt x="1560830" y="14586325"/>
                  </a:cubicBezTo>
                  <a:cubicBezTo>
                    <a:pt x="1563370" y="14585055"/>
                    <a:pt x="1565910" y="14585055"/>
                    <a:pt x="1568450" y="14583784"/>
                  </a:cubicBezTo>
                  <a:cubicBezTo>
                    <a:pt x="2016760" y="14421225"/>
                    <a:pt x="2346960" y="13991965"/>
                    <a:pt x="2353310" y="13454067"/>
                  </a:cubicBezTo>
                  <a:lnTo>
                    <a:pt x="2353310" y="0"/>
                  </a:lnTo>
                  <a:lnTo>
                    <a:pt x="0" y="0"/>
                  </a:lnTo>
                  <a:lnTo>
                    <a:pt x="0" y="13443733"/>
                  </a:lnTo>
                  <a:cubicBezTo>
                    <a:pt x="6350" y="13994504"/>
                    <a:pt x="331470" y="14423765"/>
                    <a:pt x="784860" y="14582515"/>
                  </a:cubicBezTo>
                  <a:close/>
                </a:path>
              </a:pathLst>
            </a:custGeom>
            <a:solidFill>
              <a:srgbClr val="2B4A9D"/>
            </a:solidFill>
          </p:spPr>
        </p:sp>
      </p:grpSp>
      <p:grpSp>
        <p:nvGrpSpPr>
          <p:cNvPr name="Group 16" id="16"/>
          <p:cNvGrpSpPr/>
          <p:nvPr/>
        </p:nvGrpSpPr>
        <p:grpSpPr>
          <a:xfrm rot="-5400000">
            <a:off x="568482" y="5132402"/>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8" id="18"/>
          <p:cNvSpPr txBox="true"/>
          <p:nvPr/>
        </p:nvSpPr>
        <p:spPr>
          <a:xfrm rot="0">
            <a:off x="2428018" y="3843918"/>
            <a:ext cx="12102371"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presence of complete comfort for the customer during the purchase process where it’s not under pressure</a:t>
            </a:r>
          </a:p>
        </p:txBody>
      </p:sp>
      <p:sp>
        <p:nvSpPr>
          <p:cNvPr name="TextBox 19" id="19"/>
          <p:cNvSpPr txBox="true"/>
          <p:nvPr/>
        </p:nvSpPr>
        <p:spPr>
          <a:xfrm rot="0">
            <a:off x="2428018" y="6492293"/>
            <a:ext cx="11152794" cy="896620"/>
          </a:xfrm>
          <a:prstGeom prst="rect">
            <a:avLst/>
          </a:prstGeom>
        </p:spPr>
        <p:txBody>
          <a:bodyPr anchor="t" rtlCol="false" tIns="0" lIns="0" bIns="0" rIns="0">
            <a:spAutoFit/>
          </a:bodyPr>
          <a:lstStyle/>
          <a:p>
            <a:pPr>
              <a:lnSpc>
                <a:spcPts val="3500"/>
              </a:lnSpc>
            </a:pPr>
            <a:r>
              <a:rPr lang="en-US" sz="2800" spc="280">
                <a:solidFill>
                  <a:srgbClr val="000000"/>
                </a:solidFill>
                <a:latin typeface="Arimo"/>
              </a:rPr>
              <a:t>The ability to know customer evaluation of products and use them to improve service in the future</a:t>
            </a:r>
          </a:p>
        </p:txBody>
      </p:sp>
      <p:sp>
        <p:nvSpPr>
          <p:cNvPr name="TextBox 20" id="20"/>
          <p:cNvSpPr txBox="true"/>
          <p:nvPr/>
        </p:nvSpPr>
        <p:spPr>
          <a:xfrm rot="0">
            <a:off x="2428018" y="2648681"/>
            <a:ext cx="11362600" cy="10572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Lake of sufficient comfort while buying from traditional stores​</a:t>
            </a:r>
          </a:p>
        </p:txBody>
      </p:sp>
      <p:sp>
        <p:nvSpPr>
          <p:cNvPr name="TextBox 21" id="21"/>
          <p:cNvSpPr txBox="true"/>
          <p:nvPr/>
        </p:nvSpPr>
        <p:spPr>
          <a:xfrm rot="0">
            <a:off x="1342168" y="264868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22" id="22"/>
          <p:cNvSpPr txBox="true"/>
          <p:nvPr/>
        </p:nvSpPr>
        <p:spPr>
          <a:xfrm rot="0">
            <a:off x="1342168" y="5820364"/>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23" id="23"/>
          <p:cNvSpPr txBox="true"/>
          <p:nvPr/>
        </p:nvSpPr>
        <p:spPr>
          <a:xfrm rot="0">
            <a:off x="2428018" y="5820364"/>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Difficulty express opinion</a:t>
            </a:r>
          </a:p>
        </p:txBody>
      </p:sp>
      <p:sp>
        <p:nvSpPr>
          <p:cNvPr name="TextBox 24" id="24"/>
          <p:cNvSpPr txBox="true"/>
          <p:nvPr/>
        </p:nvSpPr>
        <p:spPr>
          <a:xfrm rot="0">
            <a:off x="1966473" y="806546"/>
            <a:ext cx="9465875" cy="624840"/>
          </a:xfrm>
          <a:prstGeom prst="rect">
            <a:avLst/>
          </a:prstGeom>
        </p:spPr>
        <p:txBody>
          <a:bodyPr anchor="t" rtlCol="false" tIns="0" lIns="0" bIns="0" rIns="0">
            <a:spAutoFit/>
          </a:bodyPr>
          <a:lstStyle/>
          <a:p>
            <a:pPr algn="ctr">
              <a:lnSpc>
                <a:spcPts val="4514"/>
              </a:lnSpc>
            </a:pPr>
            <a:r>
              <a:rPr lang="en-US" sz="4299" spc="214">
                <a:solidFill>
                  <a:srgbClr val="FFFFFF"/>
                </a:solidFill>
                <a:latin typeface="Poppins ExtraBold"/>
              </a:rPr>
              <a:t>Advantages of E-Commerce </a:t>
            </a:r>
          </a:p>
        </p:txBody>
      </p:sp>
      <p:sp>
        <p:nvSpPr>
          <p:cNvPr name="TextBox 25" id="25"/>
          <p:cNvSpPr txBox="true"/>
          <p:nvPr/>
        </p:nvSpPr>
        <p:spPr>
          <a:xfrm rot="0">
            <a:off x="1966473" y="1440911"/>
            <a:ext cx="9465875" cy="415291"/>
          </a:xfrm>
          <a:prstGeom prst="rect">
            <a:avLst/>
          </a:prstGeom>
        </p:spPr>
        <p:txBody>
          <a:bodyPr anchor="t" rtlCol="false" tIns="0" lIns="0" bIns="0" rIns="0">
            <a:spAutoFit/>
          </a:bodyPr>
          <a:lstStyle/>
          <a:p>
            <a:pPr algn="ctr">
              <a:lnSpc>
                <a:spcPts val="2940"/>
              </a:lnSpc>
            </a:pPr>
            <a:r>
              <a:rPr lang="en-US" sz="2800" spc="140">
                <a:solidFill>
                  <a:srgbClr val="FFFFFF"/>
                </a:solidFill>
                <a:latin typeface="Poppins ExtraBold"/>
              </a:rPr>
              <a:t> (Traditional Trade Problem Solutions)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847200" y="-3454149"/>
            <a:ext cx="1629197" cy="9684200"/>
            <a:chOff x="0" y="0"/>
            <a:chExt cx="2354580" cy="13995992"/>
          </a:xfrm>
        </p:grpSpPr>
        <p:sp>
          <p:nvSpPr>
            <p:cNvPr name="Freeform 15" id="15"/>
            <p:cNvSpPr/>
            <p:nvPr/>
          </p:nvSpPr>
          <p:spPr>
            <a:xfrm>
              <a:off x="0" y="0"/>
              <a:ext cx="2353310" cy="13995992"/>
            </a:xfrm>
            <a:custGeom>
              <a:avLst/>
              <a:gdLst/>
              <a:ahLst/>
              <a:cxnLst/>
              <a:rect r="r" b="b" t="t" l="l"/>
              <a:pathLst>
                <a:path h="13995992" w="2353310">
                  <a:moveTo>
                    <a:pt x="784860" y="13928683"/>
                  </a:moveTo>
                  <a:cubicBezTo>
                    <a:pt x="905510" y="13969323"/>
                    <a:pt x="1042670" y="13995992"/>
                    <a:pt x="1177290" y="13995992"/>
                  </a:cubicBezTo>
                  <a:cubicBezTo>
                    <a:pt x="1311910" y="13995992"/>
                    <a:pt x="1441450" y="13973133"/>
                    <a:pt x="1560830" y="13932492"/>
                  </a:cubicBezTo>
                  <a:cubicBezTo>
                    <a:pt x="1563370" y="13931223"/>
                    <a:pt x="1565910" y="13931223"/>
                    <a:pt x="1568450" y="13929953"/>
                  </a:cubicBezTo>
                  <a:cubicBezTo>
                    <a:pt x="2016760" y="13767392"/>
                    <a:pt x="2346960" y="13338133"/>
                    <a:pt x="2353310" y="12802246"/>
                  </a:cubicBezTo>
                  <a:lnTo>
                    <a:pt x="2353310" y="0"/>
                  </a:lnTo>
                  <a:lnTo>
                    <a:pt x="0" y="0"/>
                  </a:lnTo>
                  <a:lnTo>
                    <a:pt x="0" y="12792416"/>
                  </a:lnTo>
                  <a:cubicBezTo>
                    <a:pt x="6350" y="13340673"/>
                    <a:pt x="331470" y="13769932"/>
                    <a:pt x="784860" y="13928682"/>
                  </a:cubicBezTo>
                  <a:close/>
                </a:path>
              </a:pathLst>
            </a:custGeom>
            <a:solidFill>
              <a:srgbClr val="2B4A9D"/>
            </a:solidFill>
          </p:spPr>
        </p:sp>
      </p:grpSp>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2690433"/>
            <a:ext cx="579668" cy="506946"/>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237848"/>
            <a:ext cx="2432664" cy="1614405"/>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8414947"/>
            <a:ext cx="2432664" cy="1614405"/>
          </a:xfrm>
          <a:prstGeom prst="rect">
            <a:avLst/>
          </a:prstGeom>
        </p:spPr>
      </p:pic>
      <p:pic>
        <p:nvPicPr>
          <p:cNvPr name="Picture 19" id="19"/>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2740270"/>
            <a:ext cx="3198007" cy="1750182"/>
          </a:xfrm>
          <a:prstGeom prst="rect">
            <a:avLst/>
          </a:prstGeom>
        </p:spPr>
      </p:pic>
      <p:sp>
        <p:nvSpPr>
          <p:cNvPr name="TextBox 20" id="20"/>
          <p:cNvSpPr txBox="true"/>
          <p:nvPr/>
        </p:nvSpPr>
        <p:spPr>
          <a:xfrm rot="0">
            <a:off x="2428018" y="3224736"/>
            <a:ext cx="8926205" cy="1027430"/>
          </a:xfrm>
          <a:prstGeom prst="rect">
            <a:avLst/>
          </a:prstGeom>
        </p:spPr>
        <p:txBody>
          <a:bodyPr anchor="t" rtlCol="false" tIns="0" lIns="0" bIns="0" rIns="0">
            <a:spAutoFit/>
          </a:bodyPr>
          <a:lstStyle/>
          <a:p>
            <a:pPr>
              <a:lnSpc>
                <a:spcPts val="7749"/>
              </a:lnSpc>
            </a:pPr>
            <a:r>
              <a:rPr lang="en-US" sz="6199" spc="619">
                <a:solidFill>
                  <a:srgbClr val="5271FF"/>
                </a:solidFill>
                <a:latin typeface="Poppins ExtraBold"/>
              </a:rPr>
              <a:t>Home Bazzar</a:t>
            </a:r>
          </a:p>
        </p:txBody>
      </p:sp>
      <p:sp>
        <p:nvSpPr>
          <p:cNvPr name="TextBox 21" id="21"/>
          <p:cNvSpPr txBox="true"/>
          <p:nvPr/>
        </p:nvSpPr>
        <p:spPr>
          <a:xfrm rot="0">
            <a:off x="2428018" y="2614450"/>
            <a:ext cx="8926205" cy="582930"/>
          </a:xfrm>
          <a:prstGeom prst="rect">
            <a:avLst/>
          </a:prstGeom>
        </p:spPr>
        <p:txBody>
          <a:bodyPr anchor="t" rtlCol="false" tIns="0" lIns="0" bIns="0" rIns="0">
            <a:spAutoFit/>
          </a:bodyPr>
          <a:lstStyle/>
          <a:p>
            <a:pPr>
              <a:lnSpc>
                <a:spcPts val="4620"/>
              </a:lnSpc>
            </a:pPr>
            <a:r>
              <a:rPr lang="en-US" sz="3300" spc="330">
                <a:solidFill>
                  <a:srgbClr val="2B4A9D"/>
                </a:solidFill>
                <a:latin typeface="Archivo Black Bold"/>
              </a:rPr>
              <a:t>Project Name</a:t>
            </a:r>
          </a:p>
        </p:txBody>
      </p:sp>
      <p:pic>
        <p:nvPicPr>
          <p:cNvPr name="Picture 22" id="22"/>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486308" y="2740270"/>
            <a:ext cx="3198007" cy="1750182"/>
          </a:xfrm>
          <a:prstGeom prst="rect">
            <a:avLst/>
          </a:prstGeom>
        </p:spPr>
      </p:pic>
      <p:pic>
        <p:nvPicPr>
          <p:cNvPr name="Picture 23" id="23"/>
          <p:cNvPicPr>
            <a:picLocks noChangeAspect="true"/>
          </p:cNvPicPr>
          <p:nvPr/>
        </p:nvPicPr>
        <p:blipFill>
          <a:blip r:embed="rId8"/>
          <a:srcRect l="0" t="1103" r="0" b="1103"/>
          <a:stretch>
            <a:fillRect/>
          </a:stretch>
        </p:blipFill>
        <p:spPr>
          <a:xfrm flipH="false" flipV="false" rot="0">
            <a:off x="9305357" y="2334233"/>
            <a:ext cx="4099679" cy="2156219"/>
          </a:xfrm>
          <a:prstGeom prst="rect">
            <a:avLst/>
          </a:prstGeom>
        </p:spPr>
      </p:pic>
      <p:sp>
        <p:nvSpPr>
          <p:cNvPr name="TextBox 24" id="24"/>
          <p:cNvSpPr txBox="true"/>
          <p:nvPr/>
        </p:nvSpPr>
        <p:spPr>
          <a:xfrm rot="0">
            <a:off x="1966473" y="1064100"/>
            <a:ext cx="8969898" cy="666750"/>
          </a:xfrm>
          <a:prstGeom prst="rect">
            <a:avLst/>
          </a:prstGeom>
        </p:spPr>
        <p:txBody>
          <a:bodyPr anchor="t" rtlCol="false" tIns="0" lIns="0" bIns="0" rIns="0">
            <a:spAutoFit/>
          </a:bodyPr>
          <a:lstStyle/>
          <a:p>
            <a:pPr algn="ctr">
              <a:lnSpc>
                <a:spcPts val="4725"/>
              </a:lnSpc>
            </a:pPr>
            <a:r>
              <a:rPr lang="en-US" sz="4500" spc="225">
                <a:solidFill>
                  <a:srgbClr val="FFFFFF"/>
                </a:solidFill>
                <a:latin typeface="Poppins ExtraBold"/>
              </a:rPr>
              <a:t>Introduction About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10019687" y="564843"/>
            <a:ext cx="2396931" cy="9154697"/>
            <a:chOff x="0" y="0"/>
            <a:chExt cx="874407" cy="3339658"/>
          </a:xfrm>
        </p:grpSpPr>
        <p:sp>
          <p:nvSpPr>
            <p:cNvPr name="Freeform 5" id="5"/>
            <p:cNvSpPr/>
            <p:nvPr/>
          </p:nvSpPr>
          <p:spPr>
            <a:xfrm>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10906692" y="1146804"/>
            <a:ext cx="6267356" cy="7993392"/>
            <a:chOff x="0" y="0"/>
            <a:chExt cx="8356474" cy="10657856"/>
          </a:xfrm>
        </p:grpSpPr>
        <p:pic>
          <p:nvPicPr>
            <p:cNvPr name="Picture 7" id="7"/>
            <p:cNvPicPr>
              <a:picLocks noChangeAspect="true"/>
            </p:cNvPicPr>
            <p:nvPr/>
          </p:nvPicPr>
          <p:blipFill>
            <a:blip r:embed="rId2"/>
            <a:srcRect l="31567" t="0" r="16161" b="0"/>
            <a:stretch>
              <a:fillRect/>
            </a:stretch>
          </p:blipFill>
          <p:spPr>
            <a:xfrm>
              <a:off x="0" y="0"/>
              <a:ext cx="8356474" cy="10657856"/>
            </a:xfrm>
            <a:prstGeom prst="rect">
              <a:avLst/>
            </a:prstGeom>
          </p:spPr>
        </p:pic>
      </p:grpSp>
      <p:grpSp>
        <p:nvGrpSpPr>
          <p:cNvPr name="Group 8" id="8"/>
          <p:cNvGrpSpPr/>
          <p:nvPr/>
        </p:nvGrpSpPr>
        <p:grpSpPr>
          <a:xfrm rot="0">
            <a:off x="619537" y="8172754"/>
            <a:ext cx="1635964" cy="1633346"/>
            <a:chOff x="0" y="0"/>
            <a:chExt cx="6350000" cy="6339840"/>
          </a:xfrm>
        </p:grpSpPr>
        <p:sp>
          <p:nvSpPr>
            <p:cNvPr name="Freeform 9" id="9"/>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5400000">
            <a:off x="618228" y="566151"/>
            <a:ext cx="1635964" cy="1633346"/>
            <a:chOff x="0" y="0"/>
            <a:chExt cx="6350000" cy="6339840"/>
          </a:xfrm>
        </p:grpSpPr>
        <p:sp>
          <p:nvSpPr>
            <p:cNvPr name="Freeform 11" id="11"/>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2" id="12"/>
          <p:cNvSpPr txBox="true"/>
          <p:nvPr/>
        </p:nvSpPr>
        <p:spPr>
          <a:xfrm rot="0">
            <a:off x="1199205" y="708652"/>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OUTLINES</a:t>
            </a:r>
          </a:p>
        </p:txBody>
      </p:sp>
      <p:sp>
        <p:nvSpPr>
          <p:cNvPr name="TextBox 13" id="13"/>
          <p:cNvSpPr txBox="true"/>
          <p:nvPr/>
        </p:nvSpPr>
        <p:spPr>
          <a:xfrm rot="0">
            <a:off x="1358399" y="1972206"/>
            <a:ext cx="8502094" cy="6712458"/>
          </a:xfrm>
          <a:prstGeom prst="rect">
            <a:avLst/>
          </a:prstGeom>
        </p:spPr>
        <p:txBody>
          <a:bodyPr anchor="t" rtlCol="false" tIns="0" lIns="0" bIns="0" rIns="0">
            <a:spAutoFit/>
          </a:bodyPr>
          <a:lstStyle/>
          <a:p>
            <a:pPr>
              <a:lnSpc>
                <a:spcPts val="6767"/>
              </a:lnSpc>
            </a:pPr>
            <a:r>
              <a:rPr lang="en-US" sz="3600" spc="359">
                <a:solidFill>
                  <a:srgbClr val="5271FF"/>
                </a:solidFill>
                <a:latin typeface="Archive Bold"/>
              </a:rPr>
              <a:t>Team Members</a:t>
            </a:r>
          </a:p>
          <a:p>
            <a:pPr>
              <a:lnSpc>
                <a:spcPts val="6767"/>
              </a:lnSpc>
            </a:pPr>
            <a:r>
              <a:rPr lang="en-US" sz="3600" spc="359">
                <a:solidFill>
                  <a:srgbClr val="5271FF"/>
                </a:solidFill>
                <a:latin typeface="Archive Bold"/>
              </a:rPr>
              <a:t>Traditional Trade Problems</a:t>
            </a:r>
          </a:p>
          <a:p>
            <a:pPr>
              <a:lnSpc>
                <a:spcPts val="6767"/>
              </a:lnSpc>
            </a:pPr>
            <a:r>
              <a:rPr lang="en-US" sz="3600" spc="359">
                <a:solidFill>
                  <a:srgbClr val="5271FF"/>
                </a:solidFill>
                <a:latin typeface="Archive Bold"/>
              </a:rPr>
              <a:t>Electronic Commerce E-Commerce Solutions</a:t>
            </a:r>
          </a:p>
          <a:p>
            <a:pPr>
              <a:lnSpc>
                <a:spcPts val="6767"/>
              </a:lnSpc>
            </a:pPr>
            <a:r>
              <a:rPr lang="en-US" sz="3600" spc="359">
                <a:solidFill>
                  <a:srgbClr val="5271FF"/>
                </a:solidFill>
                <a:latin typeface="Archive Bold"/>
              </a:rPr>
              <a:t>Introduction About System</a:t>
            </a:r>
          </a:p>
          <a:p>
            <a:pPr>
              <a:lnSpc>
                <a:spcPts val="6767"/>
              </a:lnSpc>
            </a:pPr>
            <a:r>
              <a:rPr lang="en-US" sz="3600" spc="359">
                <a:solidFill>
                  <a:srgbClr val="5271FF"/>
                </a:solidFill>
                <a:latin typeface="Archive Bold"/>
              </a:rPr>
              <a:t>Technologies</a:t>
            </a:r>
          </a:p>
          <a:p>
            <a:pPr>
              <a:lnSpc>
                <a:spcPts val="6767"/>
              </a:lnSpc>
            </a:pPr>
          </a:p>
          <a:p>
            <a:pPr>
              <a:lnSpc>
                <a:spcPts val="6204"/>
              </a:lnSpc>
            </a:pPr>
          </a:p>
        </p:txBody>
      </p:sp>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2200806"/>
            <a:ext cx="579668" cy="506946"/>
          </a:xfrm>
          <a:prstGeom prst="rect">
            <a:avLst/>
          </a:prstGeom>
        </p:spPr>
      </p:pic>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3020959"/>
            <a:ext cx="579668" cy="506946"/>
          </a:xfrm>
          <a:prstGeom prst="rect">
            <a:avLst/>
          </a:prstGeom>
        </p:spPr>
      </p:pic>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3890015"/>
            <a:ext cx="579668" cy="506946"/>
          </a:xfrm>
          <a:prstGeom prst="rect">
            <a:avLst/>
          </a:prstGeom>
        </p:spPr>
      </p:pic>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4711286"/>
            <a:ext cx="579668" cy="506946"/>
          </a:xfrm>
          <a:prstGeom prst="rect">
            <a:avLst/>
          </a:prstGeom>
        </p:spPr>
      </p:pic>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5532558"/>
            <a:ext cx="579668" cy="506946"/>
          </a:xfrm>
          <a:prstGeom prst="rect">
            <a:avLst/>
          </a:prstGeom>
        </p:spPr>
      </p:pic>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19537" y="6487179"/>
            <a:ext cx="579668" cy="506946"/>
          </a:xfrm>
          <a:prstGeom prst="rect">
            <a:avLst/>
          </a:prstGeom>
        </p:spPr>
      </p:pic>
      <p:sp>
        <p:nvSpPr>
          <p:cNvPr name="AutoShape 20" id="20"/>
          <p:cNvSpPr/>
          <p:nvPr/>
        </p:nvSpPr>
        <p:spPr>
          <a:xfrm rot="0">
            <a:off x="2363326" y="1713902"/>
            <a:ext cx="6492240" cy="0"/>
          </a:xfrm>
          <a:prstGeom prst="line">
            <a:avLst/>
          </a:prstGeom>
          <a:ln cap="flat" w="85725">
            <a:solidFill>
              <a:srgbClr val="2B4A9D"/>
            </a:solidFill>
            <a:prstDash val="solid"/>
            <a:headEnd type="diamond" len="lg" w="lg"/>
            <a:tailEnd type="diamond" len="lg"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847200" y="-3454149"/>
            <a:ext cx="1629197" cy="9684200"/>
            <a:chOff x="0" y="0"/>
            <a:chExt cx="2354580" cy="13995992"/>
          </a:xfrm>
        </p:grpSpPr>
        <p:sp>
          <p:nvSpPr>
            <p:cNvPr name="Freeform 15" id="15"/>
            <p:cNvSpPr/>
            <p:nvPr/>
          </p:nvSpPr>
          <p:spPr>
            <a:xfrm>
              <a:off x="0" y="0"/>
              <a:ext cx="2353310" cy="13995992"/>
            </a:xfrm>
            <a:custGeom>
              <a:avLst/>
              <a:gdLst/>
              <a:ahLst/>
              <a:cxnLst/>
              <a:rect r="r" b="b" t="t" l="l"/>
              <a:pathLst>
                <a:path h="13995992" w="2353310">
                  <a:moveTo>
                    <a:pt x="784860" y="13928683"/>
                  </a:moveTo>
                  <a:cubicBezTo>
                    <a:pt x="905510" y="13969323"/>
                    <a:pt x="1042670" y="13995992"/>
                    <a:pt x="1177290" y="13995992"/>
                  </a:cubicBezTo>
                  <a:cubicBezTo>
                    <a:pt x="1311910" y="13995992"/>
                    <a:pt x="1441450" y="13973133"/>
                    <a:pt x="1560830" y="13932492"/>
                  </a:cubicBezTo>
                  <a:cubicBezTo>
                    <a:pt x="1563370" y="13931223"/>
                    <a:pt x="1565910" y="13931223"/>
                    <a:pt x="1568450" y="13929953"/>
                  </a:cubicBezTo>
                  <a:cubicBezTo>
                    <a:pt x="2016760" y="13767392"/>
                    <a:pt x="2346960" y="13338133"/>
                    <a:pt x="2353310" y="12802246"/>
                  </a:cubicBezTo>
                  <a:lnTo>
                    <a:pt x="2353310" y="0"/>
                  </a:lnTo>
                  <a:lnTo>
                    <a:pt x="0" y="0"/>
                  </a:lnTo>
                  <a:lnTo>
                    <a:pt x="0" y="12792416"/>
                  </a:lnTo>
                  <a:cubicBezTo>
                    <a:pt x="6350" y="13340673"/>
                    <a:pt x="331470" y="13769932"/>
                    <a:pt x="784860" y="13928682"/>
                  </a:cubicBezTo>
                  <a:close/>
                </a:path>
              </a:pathLst>
            </a:custGeom>
            <a:solidFill>
              <a:srgbClr val="2B4A9D"/>
            </a:solidFill>
          </p:spPr>
        </p:sp>
      </p:grpSp>
      <p:grpSp>
        <p:nvGrpSpPr>
          <p:cNvPr name="Group 16" id="16"/>
          <p:cNvGrpSpPr/>
          <p:nvPr/>
        </p:nvGrpSpPr>
        <p:grpSpPr>
          <a:xfrm rot="-5400000">
            <a:off x="568482" y="4400611"/>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2690433"/>
            <a:ext cx="579668" cy="506946"/>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5092707"/>
            <a:ext cx="579668" cy="506946"/>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237848"/>
            <a:ext cx="2432664" cy="1614405"/>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8414947"/>
            <a:ext cx="2432664" cy="1614405"/>
          </a:xfrm>
          <a:prstGeom prst="rect">
            <a:avLst/>
          </a:prstGeom>
        </p:spPr>
      </p:pic>
      <p:pic>
        <p:nvPicPr>
          <p:cNvPr name="Picture 22" id="22"/>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2740270"/>
            <a:ext cx="3198007" cy="1750182"/>
          </a:xfrm>
          <a:prstGeom prst="rect">
            <a:avLst/>
          </a:prstGeom>
        </p:spPr>
      </p:pic>
      <p:sp>
        <p:nvSpPr>
          <p:cNvPr name="TextBox 23" id="23"/>
          <p:cNvSpPr txBox="true"/>
          <p:nvPr/>
        </p:nvSpPr>
        <p:spPr>
          <a:xfrm rot="0">
            <a:off x="2428018" y="3224736"/>
            <a:ext cx="8926205" cy="1027430"/>
          </a:xfrm>
          <a:prstGeom prst="rect">
            <a:avLst/>
          </a:prstGeom>
        </p:spPr>
        <p:txBody>
          <a:bodyPr anchor="t" rtlCol="false" tIns="0" lIns="0" bIns="0" rIns="0">
            <a:spAutoFit/>
          </a:bodyPr>
          <a:lstStyle/>
          <a:p>
            <a:pPr>
              <a:lnSpc>
                <a:spcPts val="7749"/>
              </a:lnSpc>
            </a:pPr>
            <a:r>
              <a:rPr lang="en-US" sz="6199" spc="619">
                <a:solidFill>
                  <a:srgbClr val="5271FF"/>
                </a:solidFill>
                <a:latin typeface="Poppins ExtraBold"/>
              </a:rPr>
              <a:t>Home Bazzar</a:t>
            </a:r>
          </a:p>
        </p:txBody>
      </p:sp>
      <p:sp>
        <p:nvSpPr>
          <p:cNvPr name="TextBox 24" id="24"/>
          <p:cNvSpPr txBox="true"/>
          <p:nvPr/>
        </p:nvSpPr>
        <p:spPr>
          <a:xfrm rot="0">
            <a:off x="2428018" y="5571079"/>
            <a:ext cx="11598062" cy="1914525"/>
          </a:xfrm>
          <a:prstGeom prst="rect">
            <a:avLst/>
          </a:prstGeom>
        </p:spPr>
        <p:txBody>
          <a:bodyPr anchor="t" rtlCol="false" tIns="0" lIns="0" bIns="0" rIns="0">
            <a:spAutoFit/>
          </a:bodyPr>
          <a:lstStyle/>
          <a:p>
            <a:pPr>
              <a:lnSpc>
                <a:spcPts val="3750"/>
              </a:lnSpc>
            </a:pPr>
            <a:r>
              <a:rPr lang="en-US" sz="3000" spc="300">
                <a:solidFill>
                  <a:srgbClr val="000000"/>
                </a:solidFill>
                <a:latin typeface="Arimo"/>
              </a:rPr>
              <a:t>The project revolves around creating a website and mobile application for home furniture by displaying the works of exhibition owners and home furnishing companies. </a:t>
            </a:r>
          </a:p>
        </p:txBody>
      </p:sp>
      <p:sp>
        <p:nvSpPr>
          <p:cNvPr name="TextBox 25" id="25"/>
          <p:cNvSpPr txBox="true"/>
          <p:nvPr/>
        </p:nvSpPr>
        <p:spPr>
          <a:xfrm rot="0">
            <a:off x="2428018" y="2614450"/>
            <a:ext cx="8926205" cy="582930"/>
          </a:xfrm>
          <a:prstGeom prst="rect">
            <a:avLst/>
          </a:prstGeom>
        </p:spPr>
        <p:txBody>
          <a:bodyPr anchor="t" rtlCol="false" tIns="0" lIns="0" bIns="0" rIns="0">
            <a:spAutoFit/>
          </a:bodyPr>
          <a:lstStyle/>
          <a:p>
            <a:pPr>
              <a:lnSpc>
                <a:spcPts val="4620"/>
              </a:lnSpc>
            </a:pPr>
            <a:r>
              <a:rPr lang="en-US" sz="3300" spc="330">
                <a:solidFill>
                  <a:srgbClr val="2B4A9D"/>
                </a:solidFill>
                <a:latin typeface="Archivo Black Bold"/>
              </a:rPr>
              <a:t>Project Name</a:t>
            </a:r>
          </a:p>
        </p:txBody>
      </p:sp>
      <p:sp>
        <p:nvSpPr>
          <p:cNvPr name="TextBox 26" id="26"/>
          <p:cNvSpPr txBox="true"/>
          <p:nvPr/>
        </p:nvSpPr>
        <p:spPr>
          <a:xfrm rot="0">
            <a:off x="2428018" y="5010885"/>
            <a:ext cx="8926205" cy="547370"/>
          </a:xfrm>
          <a:prstGeom prst="rect">
            <a:avLst/>
          </a:prstGeom>
        </p:spPr>
        <p:txBody>
          <a:bodyPr anchor="t" rtlCol="false" tIns="0" lIns="0" bIns="0" rIns="0">
            <a:spAutoFit/>
          </a:bodyPr>
          <a:lstStyle/>
          <a:p>
            <a:pPr>
              <a:lnSpc>
                <a:spcPts val="4480"/>
              </a:lnSpc>
            </a:pPr>
            <a:r>
              <a:rPr lang="en-US" sz="3200" spc="320">
                <a:solidFill>
                  <a:srgbClr val="2B4A9D"/>
                </a:solidFill>
                <a:latin typeface="Archivo Black Bold"/>
              </a:rPr>
              <a:t>The Idea</a:t>
            </a:r>
          </a:p>
        </p:txBody>
      </p:sp>
      <p:sp>
        <p:nvSpPr>
          <p:cNvPr name="TextBox 27" id="27"/>
          <p:cNvSpPr txBox="true"/>
          <p:nvPr/>
        </p:nvSpPr>
        <p:spPr>
          <a:xfrm rot="0">
            <a:off x="1966473" y="1064100"/>
            <a:ext cx="8969898" cy="666750"/>
          </a:xfrm>
          <a:prstGeom prst="rect">
            <a:avLst/>
          </a:prstGeom>
        </p:spPr>
        <p:txBody>
          <a:bodyPr anchor="t" rtlCol="false" tIns="0" lIns="0" bIns="0" rIns="0">
            <a:spAutoFit/>
          </a:bodyPr>
          <a:lstStyle/>
          <a:p>
            <a:pPr algn="ctr">
              <a:lnSpc>
                <a:spcPts val="4725"/>
              </a:lnSpc>
            </a:pPr>
            <a:r>
              <a:rPr lang="en-US" sz="4500" spc="225">
                <a:solidFill>
                  <a:srgbClr val="FFFFFF"/>
                </a:solidFill>
                <a:latin typeface="Poppins ExtraBold"/>
              </a:rPr>
              <a:t>Introduction About system</a:t>
            </a:r>
          </a:p>
        </p:txBody>
      </p:sp>
      <p:pic>
        <p:nvPicPr>
          <p:cNvPr name="Picture 28" id="28"/>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486308" y="2740270"/>
            <a:ext cx="3198007" cy="1750182"/>
          </a:xfrm>
          <a:prstGeom prst="rect">
            <a:avLst/>
          </a:prstGeom>
        </p:spPr>
      </p:pic>
      <p:pic>
        <p:nvPicPr>
          <p:cNvPr name="Picture 29" id="29"/>
          <p:cNvPicPr>
            <a:picLocks noChangeAspect="true"/>
          </p:cNvPicPr>
          <p:nvPr/>
        </p:nvPicPr>
        <p:blipFill>
          <a:blip r:embed="rId8"/>
          <a:srcRect l="0" t="1103" r="0" b="1103"/>
          <a:stretch>
            <a:fillRect/>
          </a:stretch>
        </p:blipFill>
        <p:spPr>
          <a:xfrm flipH="false" flipV="false" rot="0">
            <a:off x="9305357" y="2334233"/>
            <a:ext cx="4099679" cy="2156219"/>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847200" y="-3454149"/>
            <a:ext cx="1629197" cy="9684200"/>
            <a:chOff x="0" y="0"/>
            <a:chExt cx="2354580" cy="13995992"/>
          </a:xfrm>
        </p:grpSpPr>
        <p:sp>
          <p:nvSpPr>
            <p:cNvPr name="Freeform 15" id="15"/>
            <p:cNvSpPr/>
            <p:nvPr/>
          </p:nvSpPr>
          <p:spPr>
            <a:xfrm>
              <a:off x="0" y="0"/>
              <a:ext cx="2353310" cy="13995992"/>
            </a:xfrm>
            <a:custGeom>
              <a:avLst/>
              <a:gdLst/>
              <a:ahLst/>
              <a:cxnLst/>
              <a:rect r="r" b="b" t="t" l="l"/>
              <a:pathLst>
                <a:path h="13995992" w="2353310">
                  <a:moveTo>
                    <a:pt x="784860" y="13928683"/>
                  </a:moveTo>
                  <a:cubicBezTo>
                    <a:pt x="905510" y="13969323"/>
                    <a:pt x="1042670" y="13995992"/>
                    <a:pt x="1177290" y="13995992"/>
                  </a:cubicBezTo>
                  <a:cubicBezTo>
                    <a:pt x="1311910" y="13995992"/>
                    <a:pt x="1441450" y="13973133"/>
                    <a:pt x="1560830" y="13932492"/>
                  </a:cubicBezTo>
                  <a:cubicBezTo>
                    <a:pt x="1563370" y="13931223"/>
                    <a:pt x="1565910" y="13931223"/>
                    <a:pt x="1568450" y="13929953"/>
                  </a:cubicBezTo>
                  <a:cubicBezTo>
                    <a:pt x="2016760" y="13767392"/>
                    <a:pt x="2346960" y="13338133"/>
                    <a:pt x="2353310" y="12802246"/>
                  </a:cubicBezTo>
                  <a:lnTo>
                    <a:pt x="2353310" y="0"/>
                  </a:lnTo>
                  <a:lnTo>
                    <a:pt x="0" y="0"/>
                  </a:lnTo>
                  <a:lnTo>
                    <a:pt x="0" y="12792416"/>
                  </a:lnTo>
                  <a:cubicBezTo>
                    <a:pt x="6350" y="13340673"/>
                    <a:pt x="331470" y="13769932"/>
                    <a:pt x="784860" y="13928682"/>
                  </a:cubicBezTo>
                  <a:close/>
                </a:path>
              </a:pathLst>
            </a:custGeom>
            <a:solidFill>
              <a:srgbClr val="2B4A9D"/>
            </a:solidFill>
          </p:spPr>
        </p:sp>
      </p:grpSp>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2690433"/>
            <a:ext cx="579668" cy="506946"/>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237848"/>
            <a:ext cx="2432664" cy="1614405"/>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0256" y="8414947"/>
            <a:ext cx="2432664" cy="1614405"/>
          </a:xfrm>
          <a:prstGeom prst="rect">
            <a:avLst/>
          </a:prstGeom>
        </p:spPr>
      </p:pic>
      <p:sp>
        <p:nvSpPr>
          <p:cNvPr name="TextBox 19" id="19"/>
          <p:cNvSpPr txBox="true"/>
          <p:nvPr/>
        </p:nvSpPr>
        <p:spPr>
          <a:xfrm rot="0">
            <a:off x="1966473" y="1064100"/>
            <a:ext cx="8969898" cy="666750"/>
          </a:xfrm>
          <a:prstGeom prst="rect">
            <a:avLst/>
          </a:prstGeom>
        </p:spPr>
        <p:txBody>
          <a:bodyPr anchor="t" rtlCol="false" tIns="0" lIns="0" bIns="0" rIns="0">
            <a:spAutoFit/>
          </a:bodyPr>
          <a:lstStyle/>
          <a:p>
            <a:pPr algn="ctr">
              <a:lnSpc>
                <a:spcPts val="4725"/>
              </a:lnSpc>
            </a:pPr>
            <a:r>
              <a:rPr lang="en-US" sz="4500" spc="225">
                <a:solidFill>
                  <a:srgbClr val="FFFFFF"/>
                </a:solidFill>
                <a:latin typeface="Poppins ExtraBold"/>
              </a:rPr>
              <a:t>Introduction About system</a:t>
            </a:r>
          </a:p>
        </p:txBody>
      </p:sp>
      <p:sp>
        <p:nvSpPr>
          <p:cNvPr name="TextBox 20" id="20"/>
          <p:cNvSpPr txBox="true"/>
          <p:nvPr/>
        </p:nvSpPr>
        <p:spPr>
          <a:xfrm rot="0">
            <a:off x="2428018" y="7681522"/>
            <a:ext cx="10190367" cy="1438275"/>
          </a:xfrm>
          <a:prstGeom prst="rect">
            <a:avLst/>
          </a:prstGeom>
        </p:spPr>
        <p:txBody>
          <a:bodyPr anchor="t" rtlCol="false" tIns="0" lIns="0" bIns="0" rIns="0">
            <a:spAutoFit/>
          </a:bodyPr>
          <a:lstStyle/>
          <a:p>
            <a:pPr>
              <a:lnSpc>
                <a:spcPts val="3750"/>
              </a:lnSpc>
            </a:pPr>
            <a:r>
              <a:rPr lang="en-US" sz="3000" spc="300">
                <a:solidFill>
                  <a:srgbClr val="000000"/>
                </a:solidFill>
                <a:latin typeface="Arimo"/>
              </a:rPr>
              <a:t>The general meaning is to create a moving gallery aimed at saving time and effort for the customer.</a:t>
            </a:r>
          </a:p>
        </p:txBody>
      </p:sp>
      <p:sp>
        <p:nvSpPr>
          <p:cNvPr name="TextBox 21" id="21"/>
          <p:cNvSpPr txBox="true"/>
          <p:nvPr/>
        </p:nvSpPr>
        <p:spPr>
          <a:xfrm rot="0">
            <a:off x="2428018" y="5571079"/>
            <a:ext cx="11598062" cy="1914525"/>
          </a:xfrm>
          <a:prstGeom prst="rect">
            <a:avLst/>
          </a:prstGeom>
        </p:spPr>
        <p:txBody>
          <a:bodyPr anchor="t" rtlCol="false" tIns="0" lIns="0" bIns="0" rIns="0">
            <a:spAutoFit/>
          </a:bodyPr>
          <a:lstStyle/>
          <a:p>
            <a:pPr>
              <a:lnSpc>
                <a:spcPts val="3750"/>
              </a:lnSpc>
            </a:pPr>
            <a:r>
              <a:rPr lang="en-US" sz="3000" spc="300">
                <a:solidFill>
                  <a:srgbClr val="000000"/>
                </a:solidFill>
                <a:latin typeface="Arimo"/>
              </a:rPr>
              <a:t>The project revolves around creating a website and mobile application for home furniture by displaying the works of exhibition owners and home furnishing companies. </a:t>
            </a:r>
          </a:p>
        </p:txBody>
      </p:sp>
      <p:sp>
        <p:nvSpPr>
          <p:cNvPr name="TextBox 22" id="22"/>
          <p:cNvSpPr txBox="true"/>
          <p:nvPr/>
        </p:nvSpPr>
        <p:spPr>
          <a:xfrm rot="0">
            <a:off x="2428018" y="5010885"/>
            <a:ext cx="8926205" cy="547370"/>
          </a:xfrm>
          <a:prstGeom prst="rect">
            <a:avLst/>
          </a:prstGeom>
        </p:spPr>
        <p:txBody>
          <a:bodyPr anchor="t" rtlCol="false" tIns="0" lIns="0" bIns="0" rIns="0">
            <a:spAutoFit/>
          </a:bodyPr>
          <a:lstStyle/>
          <a:p>
            <a:pPr>
              <a:lnSpc>
                <a:spcPts val="4480"/>
              </a:lnSpc>
            </a:pPr>
            <a:r>
              <a:rPr lang="en-US" sz="3200" spc="320">
                <a:solidFill>
                  <a:srgbClr val="2B4A9D"/>
                </a:solidFill>
                <a:latin typeface="Archivo Black Bold"/>
              </a:rPr>
              <a:t>The Idea</a:t>
            </a:r>
          </a:p>
        </p:txBody>
      </p:sp>
      <p:pic>
        <p:nvPicPr>
          <p:cNvPr name="Picture 23" id="23"/>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2740270"/>
            <a:ext cx="3198007" cy="1750182"/>
          </a:xfrm>
          <a:prstGeom prst="rect">
            <a:avLst/>
          </a:prstGeom>
        </p:spPr>
      </p:pic>
      <p:sp>
        <p:nvSpPr>
          <p:cNvPr name="TextBox 24" id="24"/>
          <p:cNvSpPr txBox="true"/>
          <p:nvPr/>
        </p:nvSpPr>
        <p:spPr>
          <a:xfrm rot="0">
            <a:off x="2428018" y="3224736"/>
            <a:ext cx="8926205" cy="1027430"/>
          </a:xfrm>
          <a:prstGeom prst="rect">
            <a:avLst/>
          </a:prstGeom>
        </p:spPr>
        <p:txBody>
          <a:bodyPr anchor="t" rtlCol="false" tIns="0" lIns="0" bIns="0" rIns="0">
            <a:spAutoFit/>
          </a:bodyPr>
          <a:lstStyle/>
          <a:p>
            <a:pPr>
              <a:lnSpc>
                <a:spcPts val="7749"/>
              </a:lnSpc>
            </a:pPr>
            <a:r>
              <a:rPr lang="en-US" sz="6199" spc="619">
                <a:solidFill>
                  <a:srgbClr val="5271FF"/>
                </a:solidFill>
                <a:latin typeface="Poppins ExtraBold"/>
              </a:rPr>
              <a:t>Home Bazzar</a:t>
            </a:r>
          </a:p>
        </p:txBody>
      </p:sp>
      <p:sp>
        <p:nvSpPr>
          <p:cNvPr name="TextBox 25" id="25"/>
          <p:cNvSpPr txBox="true"/>
          <p:nvPr/>
        </p:nvSpPr>
        <p:spPr>
          <a:xfrm rot="0">
            <a:off x="2428018" y="2614450"/>
            <a:ext cx="8926205" cy="582930"/>
          </a:xfrm>
          <a:prstGeom prst="rect">
            <a:avLst/>
          </a:prstGeom>
        </p:spPr>
        <p:txBody>
          <a:bodyPr anchor="t" rtlCol="false" tIns="0" lIns="0" bIns="0" rIns="0">
            <a:spAutoFit/>
          </a:bodyPr>
          <a:lstStyle/>
          <a:p>
            <a:pPr>
              <a:lnSpc>
                <a:spcPts val="4620"/>
              </a:lnSpc>
            </a:pPr>
            <a:r>
              <a:rPr lang="en-US" sz="3300" spc="330">
                <a:solidFill>
                  <a:srgbClr val="2B4A9D"/>
                </a:solidFill>
                <a:latin typeface="Archivo Black Bold"/>
              </a:rPr>
              <a:t>Project Name</a:t>
            </a:r>
          </a:p>
        </p:txBody>
      </p:sp>
      <p:pic>
        <p:nvPicPr>
          <p:cNvPr name="Picture 26" id="26"/>
          <p:cNvPicPr>
            <a:picLocks noChangeAspect="true"/>
          </p:cNvPicPr>
          <p:nvPr/>
        </p:nvPicPr>
        <p:blipFill>
          <a:blip r:embed="rId6">
            <a:alphaModFix amt="3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486308" y="2740270"/>
            <a:ext cx="3198007" cy="1750182"/>
          </a:xfrm>
          <a:prstGeom prst="rect">
            <a:avLst/>
          </a:prstGeom>
        </p:spPr>
      </p:pic>
      <p:grpSp>
        <p:nvGrpSpPr>
          <p:cNvPr name="Group 27" id="27"/>
          <p:cNvGrpSpPr/>
          <p:nvPr/>
        </p:nvGrpSpPr>
        <p:grpSpPr>
          <a:xfrm rot="-5400000">
            <a:off x="568482" y="4400611"/>
            <a:ext cx="829509" cy="1966473"/>
            <a:chOff x="0" y="0"/>
            <a:chExt cx="2354580" cy="5581882"/>
          </a:xfrm>
        </p:grpSpPr>
        <p:sp>
          <p:nvSpPr>
            <p:cNvPr name="Freeform 28" id="28"/>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29" id="2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5092707"/>
            <a:ext cx="579668" cy="506946"/>
          </a:xfrm>
          <a:prstGeom prst="rect">
            <a:avLst/>
          </a:prstGeom>
        </p:spPr>
      </p:pic>
      <p:pic>
        <p:nvPicPr>
          <p:cNvPr name="Picture 30" id="30"/>
          <p:cNvPicPr>
            <a:picLocks noChangeAspect="true"/>
          </p:cNvPicPr>
          <p:nvPr/>
        </p:nvPicPr>
        <p:blipFill>
          <a:blip r:embed="rId8"/>
          <a:srcRect l="0" t="1103" r="0" b="1103"/>
          <a:stretch>
            <a:fillRect/>
          </a:stretch>
        </p:blipFill>
        <p:spPr>
          <a:xfrm flipH="false" flipV="false" rot="0">
            <a:off x="9305357" y="2334233"/>
            <a:ext cx="4099679" cy="2156219"/>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522347" y="-3129297"/>
            <a:ext cx="1629197" cy="9034494"/>
            <a:chOff x="0" y="0"/>
            <a:chExt cx="2354580" cy="13057012"/>
          </a:xfrm>
        </p:grpSpPr>
        <p:sp>
          <p:nvSpPr>
            <p:cNvPr name="Freeform 13" id="13"/>
            <p:cNvSpPr/>
            <p:nvPr/>
          </p:nvSpPr>
          <p:spPr>
            <a:xfrm>
              <a:off x="0" y="0"/>
              <a:ext cx="2353310" cy="13057012"/>
            </a:xfrm>
            <a:custGeom>
              <a:avLst/>
              <a:gdLst/>
              <a:ahLst/>
              <a:cxnLst/>
              <a:rect r="r" b="b" t="t" l="l"/>
              <a:pathLst>
                <a:path h="13057012" w="2353310">
                  <a:moveTo>
                    <a:pt x="784860" y="12989702"/>
                  </a:moveTo>
                  <a:cubicBezTo>
                    <a:pt x="905510" y="13030343"/>
                    <a:pt x="1042670" y="13057012"/>
                    <a:pt x="1177290" y="13057012"/>
                  </a:cubicBezTo>
                  <a:cubicBezTo>
                    <a:pt x="1311910" y="13057012"/>
                    <a:pt x="1441450" y="13034153"/>
                    <a:pt x="1560830" y="12993512"/>
                  </a:cubicBezTo>
                  <a:cubicBezTo>
                    <a:pt x="1563370" y="12992243"/>
                    <a:pt x="1565910" y="12992243"/>
                    <a:pt x="1568450" y="12990972"/>
                  </a:cubicBezTo>
                  <a:cubicBezTo>
                    <a:pt x="2016760" y="12828412"/>
                    <a:pt x="2346960" y="12399152"/>
                    <a:pt x="2353310" y="11866155"/>
                  </a:cubicBezTo>
                  <a:lnTo>
                    <a:pt x="2353310" y="0"/>
                  </a:lnTo>
                  <a:lnTo>
                    <a:pt x="0" y="0"/>
                  </a:lnTo>
                  <a:lnTo>
                    <a:pt x="0" y="11857048"/>
                  </a:lnTo>
                  <a:cubicBezTo>
                    <a:pt x="6350" y="12401693"/>
                    <a:pt x="331470" y="12830952"/>
                    <a:pt x="784860" y="12989702"/>
                  </a:cubicBezTo>
                  <a:close/>
                </a:path>
              </a:pathLst>
            </a:custGeom>
            <a:solidFill>
              <a:srgbClr val="2B4A9D"/>
            </a:solidFill>
          </p:spPr>
        </p:sp>
      </p:grpSp>
      <p:grpSp>
        <p:nvGrpSpPr>
          <p:cNvPr name="Group 14" id="14"/>
          <p:cNvGrpSpPr/>
          <p:nvPr/>
        </p:nvGrpSpPr>
        <p:grpSpPr>
          <a:xfrm rot="-5400000">
            <a:off x="568482" y="3281352"/>
            <a:ext cx="829509" cy="1966473"/>
            <a:chOff x="0" y="0"/>
            <a:chExt cx="2354580" cy="5581882"/>
          </a:xfrm>
        </p:grpSpPr>
        <p:sp>
          <p:nvSpPr>
            <p:cNvPr name="Freeform 15" id="15"/>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6" id="16"/>
          <p:cNvGrpSpPr/>
          <p:nvPr/>
        </p:nvGrpSpPr>
        <p:grpSpPr>
          <a:xfrm rot="-5400000">
            <a:off x="568482" y="1960670"/>
            <a:ext cx="829509" cy="1966473"/>
            <a:chOff x="0" y="0"/>
            <a:chExt cx="2354580" cy="5581882"/>
          </a:xfrm>
        </p:grpSpPr>
        <p:sp>
          <p:nvSpPr>
            <p:cNvPr name="Freeform 17" id="1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2690433"/>
            <a:ext cx="579668" cy="506946"/>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4011115"/>
            <a:ext cx="579668" cy="506946"/>
          </a:xfrm>
          <a:prstGeom prst="rect">
            <a:avLst/>
          </a:prstGeom>
        </p:spPr>
      </p:pic>
      <p:grpSp>
        <p:nvGrpSpPr>
          <p:cNvPr name="Group 20" id="20"/>
          <p:cNvGrpSpPr/>
          <p:nvPr/>
        </p:nvGrpSpPr>
        <p:grpSpPr>
          <a:xfrm rot="-5400000">
            <a:off x="568482" y="4606161"/>
            <a:ext cx="829509" cy="1966473"/>
            <a:chOff x="0" y="0"/>
            <a:chExt cx="2354580" cy="5581882"/>
          </a:xfrm>
        </p:grpSpPr>
        <p:sp>
          <p:nvSpPr>
            <p:cNvPr name="Freeform 21" id="21"/>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5335924"/>
            <a:ext cx="579668" cy="506946"/>
          </a:xfrm>
          <a:prstGeom prst="rect">
            <a:avLst/>
          </a:prstGeom>
        </p:spPr>
      </p:pic>
      <p:grpSp>
        <p:nvGrpSpPr>
          <p:cNvPr name="Group 23" id="23"/>
          <p:cNvGrpSpPr/>
          <p:nvPr/>
        </p:nvGrpSpPr>
        <p:grpSpPr>
          <a:xfrm rot="-5400000">
            <a:off x="568482" y="5930969"/>
            <a:ext cx="829509" cy="1966473"/>
            <a:chOff x="0" y="0"/>
            <a:chExt cx="2354580" cy="5581882"/>
          </a:xfrm>
        </p:grpSpPr>
        <p:sp>
          <p:nvSpPr>
            <p:cNvPr name="Freeform 24" id="24"/>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6660733"/>
            <a:ext cx="579668" cy="506946"/>
          </a:xfrm>
          <a:prstGeom prst="rect">
            <a:avLst/>
          </a:prstGeom>
        </p:spPr>
      </p:pic>
      <p:grpSp>
        <p:nvGrpSpPr>
          <p:cNvPr name="Group 26" id="26"/>
          <p:cNvGrpSpPr/>
          <p:nvPr/>
        </p:nvGrpSpPr>
        <p:grpSpPr>
          <a:xfrm rot="-5400000">
            <a:off x="568482" y="7255778"/>
            <a:ext cx="829509" cy="1966473"/>
            <a:chOff x="0" y="0"/>
            <a:chExt cx="2354580" cy="5581882"/>
          </a:xfrm>
        </p:grpSpPr>
        <p:sp>
          <p:nvSpPr>
            <p:cNvPr name="Freeform 27" id="2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030" y="7985541"/>
            <a:ext cx="579668" cy="506946"/>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13444" y="104159"/>
            <a:ext cx="2786289" cy="1849082"/>
          </a:xfrm>
          <a:prstGeom prst="rect">
            <a:avLst/>
          </a:prstGeom>
        </p:spPr>
      </p:pic>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37244" y="8357570"/>
            <a:ext cx="2786289" cy="1849082"/>
          </a:xfrm>
          <a:prstGeom prst="rect">
            <a:avLst/>
          </a:prstGeom>
        </p:spPr>
      </p:pic>
      <p:sp>
        <p:nvSpPr>
          <p:cNvPr name="TextBox 31" id="31"/>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User Interface ( UI )</a:t>
            </a:r>
          </a:p>
        </p:txBody>
      </p:sp>
      <p:sp>
        <p:nvSpPr>
          <p:cNvPr name="TextBox 32" id="32"/>
          <p:cNvSpPr txBox="true"/>
          <p:nvPr/>
        </p:nvSpPr>
        <p:spPr>
          <a:xfrm rot="0">
            <a:off x="2428018" y="3944440"/>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 End</a:t>
            </a:r>
          </a:p>
        </p:txBody>
      </p:sp>
      <p:sp>
        <p:nvSpPr>
          <p:cNvPr name="TextBox 33" id="33"/>
          <p:cNvSpPr txBox="true"/>
          <p:nvPr/>
        </p:nvSpPr>
        <p:spPr>
          <a:xfrm rot="0">
            <a:off x="1829224" y="1033464"/>
            <a:ext cx="8663093"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System Technologies</a:t>
            </a:r>
          </a:p>
        </p:txBody>
      </p:sp>
      <p:sp>
        <p:nvSpPr>
          <p:cNvPr name="TextBox 34" id="34"/>
          <p:cNvSpPr txBox="true"/>
          <p:nvPr/>
        </p:nvSpPr>
        <p:spPr>
          <a:xfrm rot="0">
            <a:off x="2428018" y="5354140"/>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a:rPr>
              <a:t>Flutter </a:t>
            </a:r>
          </a:p>
        </p:txBody>
      </p:sp>
      <p:sp>
        <p:nvSpPr>
          <p:cNvPr name="TextBox 35" id="35"/>
          <p:cNvSpPr txBox="true"/>
          <p:nvPr/>
        </p:nvSpPr>
        <p:spPr>
          <a:xfrm rot="0">
            <a:off x="2428018" y="6594058"/>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a:rPr>
              <a:t>Machine Learning</a:t>
            </a:r>
          </a:p>
        </p:txBody>
      </p:sp>
      <p:sp>
        <p:nvSpPr>
          <p:cNvPr name="TextBox 36" id="36"/>
          <p:cNvSpPr txBox="true"/>
          <p:nvPr/>
        </p:nvSpPr>
        <p:spPr>
          <a:xfrm rot="0">
            <a:off x="2428018" y="7943739"/>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a:rPr>
              <a:t>Back End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3330086"/>
            <a:ext cx="9395437"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User interface (UI) design is the process designers use to build interfaces in software or computerized devices. </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User Interface (UI) Design?</a:t>
            </a:r>
          </a:p>
        </p:txBody>
      </p:sp>
      <p:sp>
        <p:nvSpPr>
          <p:cNvPr name="TextBox 25" id="25"/>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sp>
        <p:nvSpPr>
          <p:cNvPr name="TextBox 26" id="26"/>
          <p:cNvSpPr txBox="true"/>
          <p:nvPr/>
        </p:nvSpPr>
        <p:spPr>
          <a:xfrm rot="0">
            <a:off x="2428018" y="5030561"/>
            <a:ext cx="9106679"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UI focusing on looks or style. Designers aim to create interfaces which users find easy to use and pleasurable.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64112" y="3330086"/>
            <a:ext cx="9395437"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User interface is important to meet user expectations and support the effective functionality of your site.  </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Why is user interface important?</a:t>
            </a:r>
          </a:p>
        </p:txBody>
      </p:sp>
      <p:sp>
        <p:nvSpPr>
          <p:cNvPr name="TextBox 25" id="25"/>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sp>
        <p:nvSpPr>
          <p:cNvPr name="TextBox 26" id="26"/>
          <p:cNvSpPr txBox="true"/>
          <p:nvPr/>
        </p:nvSpPr>
        <p:spPr>
          <a:xfrm rot="0">
            <a:off x="2464112" y="5040424"/>
            <a:ext cx="9160821"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A well-executed user interface facilitates effective interaction between the user and the program, app or machine through contrasting visuals, clean design and responsiveness.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gn="l" marL="0" indent="0" lvl="0">
              <a:lnSpc>
                <a:spcPts val="4200"/>
              </a:lnSpc>
              <a:spcBef>
                <a:spcPct val="0"/>
              </a:spcBef>
            </a:pPr>
            <a:r>
              <a:rPr lang="en-US" sz="3000" spc="300" u="none">
                <a:solidFill>
                  <a:srgbClr val="2B4A9D"/>
                </a:solidFill>
                <a:latin typeface="Archivo Black Bold"/>
              </a:rPr>
              <a:t>UI Tools</a:t>
            </a:r>
          </a:p>
        </p:txBody>
      </p:sp>
      <p:sp>
        <p:nvSpPr>
          <p:cNvPr name="TextBox 24" id="24"/>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6" id="26"/>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XD</a:t>
            </a:r>
          </a:p>
          <a:p>
            <a:pPr>
              <a:lnSpc>
                <a:spcPts val="3250"/>
              </a:lnSpc>
            </a:pPr>
            <a:r>
              <a:rPr lang="en-US" sz="2600" spc="260">
                <a:solidFill>
                  <a:srgbClr val="000000"/>
                </a:solidFill>
                <a:latin typeface="Arimo"/>
              </a:rPr>
              <a:t>Adobe XD helps you craft prototypes that look and feel like the real thing, so you can communicate your design vision and maintain alignment across your team efficiently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gn="l" marL="0" indent="0" lvl="0">
              <a:lnSpc>
                <a:spcPts val="4200"/>
              </a:lnSpc>
              <a:spcBef>
                <a:spcPct val="0"/>
              </a:spcBef>
            </a:pPr>
            <a:r>
              <a:rPr lang="en-US" sz="3000" spc="300" u="none">
                <a:solidFill>
                  <a:srgbClr val="2B4A9D"/>
                </a:solidFill>
                <a:latin typeface="Archivo Black Bold"/>
              </a:rPr>
              <a:t>UI Tools</a:t>
            </a:r>
          </a:p>
        </p:txBody>
      </p:sp>
      <p:sp>
        <p:nvSpPr>
          <p:cNvPr name="TextBox 24" id="24"/>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6" id="26"/>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XD</a:t>
            </a:r>
          </a:p>
          <a:p>
            <a:pPr>
              <a:lnSpc>
                <a:spcPts val="3250"/>
              </a:lnSpc>
            </a:pPr>
            <a:r>
              <a:rPr lang="en-US" sz="2600" spc="260">
                <a:solidFill>
                  <a:srgbClr val="000000"/>
                </a:solidFill>
                <a:latin typeface="Arimo"/>
              </a:rPr>
              <a:t>Adobe XD helps you craft prototypes that look and feel like the real thing, so you can communicate your design vision and maintain alignment across your team efficiently</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209587"/>
            <a:ext cx="360721" cy="348916"/>
          </a:xfrm>
          <a:prstGeom prst="rect">
            <a:avLst/>
          </a:prstGeom>
        </p:spPr>
      </p:pic>
      <p:sp>
        <p:nvSpPr>
          <p:cNvPr name="TextBox 28" id="28"/>
          <p:cNvSpPr txBox="true"/>
          <p:nvPr/>
        </p:nvSpPr>
        <p:spPr>
          <a:xfrm rot="0">
            <a:off x="2969439" y="6200062"/>
            <a:ext cx="8763779" cy="246919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Photoshop</a:t>
            </a:r>
          </a:p>
          <a:p>
            <a:pPr>
              <a:lnSpc>
                <a:spcPts val="3250"/>
              </a:lnSpc>
            </a:pPr>
            <a:r>
              <a:rPr lang="en-US" sz="2600" spc="260">
                <a:solidFill>
                  <a:srgbClr val="000000"/>
                </a:solidFill>
                <a:latin typeface="Arimo"/>
              </a:rPr>
              <a:t>Adobe Photoshop is software that is extensively used for raster image editing, graphic design and digital art. It makes use of layering to allow for depth and flexibility in the design and editing process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gn="l" marL="0" indent="0" lvl="0">
              <a:lnSpc>
                <a:spcPts val="4200"/>
              </a:lnSpc>
              <a:spcBef>
                <a:spcPct val="0"/>
              </a:spcBef>
            </a:pPr>
            <a:r>
              <a:rPr lang="en-US" sz="3000" spc="300" u="none">
                <a:solidFill>
                  <a:srgbClr val="2B4A9D"/>
                </a:solidFill>
                <a:latin typeface="Archivo Black Bold"/>
              </a:rPr>
              <a:t>UI Tools</a:t>
            </a:r>
          </a:p>
        </p:txBody>
      </p:sp>
      <p:sp>
        <p:nvSpPr>
          <p:cNvPr name="TextBox 24" id="24"/>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6" id="26"/>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illustrator</a:t>
            </a:r>
          </a:p>
          <a:p>
            <a:pPr>
              <a:lnSpc>
                <a:spcPts val="3250"/>
              </a:lnSpc>
            </a:pPr>
            <a:r>
              <a:rPr lang="en-US" sz="2600" spc="260">
                <a:solidFill>
                  <a:srgbClr val="000000"/>
                </a:solidFill>
                <a:latin typeface="Arimo"/>
              </a:rPr>
              <a:t>Adobe Illustrator is a software application for creating drawings, create a variety of digital and printed images, including cartoons, charts, diagrams, graphs, logos, and illustrations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3153" r="-2056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66" r="-33798"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gn="l" marL="0" indent="0" lvl="0">
              <a:lnSpc>
                <a:spcPts val="4200"/>
              </a:lnSpc>
              <a:spcBef>
                <a:spcPct val="0"/>
              </a:spcBef>
            </a:pPr>
            <a:r>
              <a:rPr lang="en-US" sz="3000" spc="300" u="none">
                <a:solidFill>
                  <a:srgbClr val="2B4A9D"/>
                </a:solidFill>
                <a:latin typeface="Archivo Black Bold"/>
              </a:rPr>
              <a:t>UI Tools</a:t>
            </a:r>
          </a:p>
        </p:txBody>
      </p:sp>
      <p:sp>
        <p:nvSpPr>
          <p:cNvPr name="TextBox 24" id="24"/>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User Interface ( UI )</a:t>
            </a:r>
          </a:p>
        </p:txBody>
      </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6" id="26"/>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illustrator</a:t>
            </a:r>
          </a:p>
          <a:p>
            <a:pPr>
              <a:lnSpc>
                <a:spcPts val="3250"/>
              </a:lnSpc>
            </a:pPr>
            <a:r>
              <a:rPr lang="en-US" sz="2600" spc="260">
                <a:solidFill>
                  <a:srgbClr val="000000"/>
                </a:solidFill>
                <a:latin typeface="Arimo"/>
              </a:rPr>
              <a:t>Adobe Illustrator is a software application for creating drawings, create a variety of digital and printed images, including cartoons, charts, diagrams, graphs, logos, and illustrations</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209587"/>
            <a:ext cx="360721" cy="348916"/>
          </a:xfrm>
          <a:prstGeom prst="rect">
            <a:avLst/>
          </a:prstGeom>
        </p:spPr>
      </p:pic>
      <p:sp>
        <p:nvSpPr>
          <p:cNvPr name="TextBox 28" id="28"/>
          <p:cNvSpPr txBox="true"/>
          <p:nvPr/>
        </p:nvSpPr>
        <p:spPr>
          <a:xfrm rot="0">
            <a:off x="2969439" y="6200062"/>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Adobe After Effect</a:t>
            </a:r>
          </a:p>
          <a:p>
            <a:pPr>
              <a:lnSpc>
                <a:spcPts val="3250"/>
              </a:lnSpc>
            </a:pPr>
            <a:r>
              <a:rPr lang="en-US" sz="2600" spc="260">
                <a:solidFill>
                  <a:srgbClr val="000000"/>
                </a:solidFill>
                <a:latin typeface="Arimo"/>
              </a:rPr>
              <a:t>Adobe After Effects is a 2.5D animation software used for animation, visual effects, and motion picture compositing. After Effects is used in film, TV, and web video creation.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3330086"/>
            <a:ext cx="9395437" cy="86868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The front-end of a website is the part that users interact with.</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Front-End?</a:t>
            </a:r>
          </a:p>
        </p:txBody>
      </p:sp>
      <p:sp>
        <p:nvSpPr>
          <p:cNvPr name="TextBox 25" id="25"/>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
        <p:nvSpPr>
          <p:cNvPr name="TextBox 26" id="26"/>
          <p:cNvSpPr txBox="true"/>
          <p:nvPr/>
        </p:nvSpPr>
        <p:spPr>
          <a:xfrm rot="0">
            <a:off x="2428018" y="6075190"/>
            <a:ext cx="9106679" cy="86868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is a combo of HTML, CSS, and JavaScript being controlled by your computer’s browser.</a:t>
            </a:r>
          </a:p>
        </p:txBody>
      </p:sp>
      <p:sp>
        <p:nvSpPr>
          <p:cNvPr name="TextBox 27" id="27"/>
          <p:cNvSpPr txBox="true"/>
          <p:nvPr/>
        </p:nvSpPr>
        <p:spPr>
          <a:xfrm rot="0">
            <a:off x="2418493" y="4481603"/>
            <a:ext cx="9395437"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Everything that you see when you’re navigating around the Internet, from fonts and colors to dropdown menus and sliders.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12224333" y="1894059"/>
            <a:ext cx="5178049" cy="8392941"/>
            <a:chOff x="0" y="0"/>
            <a:chExt cx="2354580" cy="3816467"/>
          </a:xfrm>
        </p:grpSpPr>
        <p:sp>
          <p:nvSpPr>
            <p:cNvPr name="Freeform 7" id="7"/>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grpSp>
        <p:nvGrpSpPr>
          <p:cNvPr name="Group 8" id="8"/>
          <p:cNvGrpSpPr>
            <a:grpSpLocks noChangeAspect="true"/>
          </p:cNvGrpSpPr>
          <p:nvPr/>
        </p:nvGrpSpPr>
        <p:grpSpPr>
          <a:xfrm rot="0">
            <a:off x="12828559" y="2397022"/>
            <a:ext cx="3969597" cy="3969597"/>
            <a:chOff x="0" y="0"/>
            <a:chExt cx="6350000" cy="6350000"/>
          </a:xfrm>
        </p:grpSpPr>
        <p:sp>
          <p:nvSpPr>
            <p:cNvPr name="Freeform 9" id="9"/>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r="0" t="-16666" b="-16666"/>
              </a:stretch>
            </a:blipFill>
          </p:spPr>
        </p:sp>
        <p:sp>
          <p:nvSpPr>
            <p:cNvPr name="Freeform 10" id="10"/>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name="Group 11" id="11"/>
          <p:cNvGrpSpPr/>
          <p:nvPr/>
        </p:nvGrpSpPr>
        <p:grpSpPr>
          <a:xfrm rot="-10800000">
            <a:off x="939771" y="1894059"/>
            <a:ext cx="5178049" cy="8392941"/>
            <a:chOff x="0" y="0"/>
            <a:chExt cx="2354580" cy="3816467"/>
          </a:xfrm>
        </p:grpSpPr>
        <p:sp>
          <p:nvSpPr>
            <p:cNvPr name="Freeform 12" id="12"/>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grpSp>
        <p:nvGrpSpPr>
          <p:cNvPr name="Group 13" id="13"/>
          <p:cNvGrpSpPr>
            <a:grpSpLocks noChangeAspect="true"/>
          </p:cNvGrpSpPr>
          <p:nvPr/>
        </p:nvGrpSpPr>
        <p:grpSpPr>
          <a:xfrm rot="0">
            <a:off x="1543997" y="2397022"/>
            <a:ext cx="3969597" cy="3969597"/>
            <a:chOff x="0" y="0"/>
            <a:chExt cx="6350000" cy="6350000"/>
          </a:xfrm>
        </p:grpSpPr>
        <p:sp>
          <p:nvSpPr>
            <p:cNvPr name="Freeform 14" id="14"/>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r="0" t="-4313" b="-28858"/>
              </a:stretch>
            </a:blipFill>
          </p:spPr>
        </p:sp>
        <p:sp>
          <p:nvSpPr>
            <p:cNvPr name="Freeform 15" id="15"/>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TextBox 16" id="16"/>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TextBox 17" id="17"/>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AutoShape 18" id="18"/>
          <p:cNvSpPr/>
          <p:nvPr/>
        </p:nvSpPr>
        <p:spPr>
          <a:xfrm rot="0">
            <a:off x="10964450" y="554691"/>
            <a:ext cx="6492240" cy="0"/>
          </a:xfrm>
          <a:prstGeom prst="line">
            <a:avLst/>
          </a:prstGeom>
          <a:ln cap="flat" w="38100">
            <a:solidFill>
              <a:srgbClr val="FFFFFF"/>
            </a:solidFill>
            <a:prstDash val="solid"/>
            <a:headEnd type="diamond" len="lg" w="lg"/>
            <a:tailEnd type="diamond" len="lg" w="lg"/>
          </a:ln>
        </p:spPr>
      </p:sp>
      <p:sp>
        <p:nvSpPr>
          <p:cNvPr name="AutoShape 19" id="19"/>
          <p:cNvSpPr/>
          <p:nvPr/>
        </p:nvSpPr>
        <p:spPr>
          <a:xfrm rot="0">
            <a:off x="10964450" y="1452881"/>
            <a:ext cx="6492240" cy="0"/>
          </a:xfrm>
          <a:prstGeom prst="line">
            <a:avLst/>
          </a:prstGeom>
          <a:ln cap="flat" w="38100">
            <a:solidFill>
              <a:srgbClr val="FFFFFF"/>
            </a:solidFill>
            <a:prstDash val="solid"/>
            <a:headEnd type="diamond" len="lg" w="lg"/>
            <a:tailEnd type="diamond" len="lg" w="lg"/>
          </a:ln>
        </p:spPr>
      </p:sp>
      <p:sp>
        <p:nvSpPr>
          <p:cNvPr name="AutoShape 20" id="20"/>
          <p:cNvSpPr/>
          <p:nvPr/>
        </p:nvSpPr>
        <p:spPr>
          <a:xfrm rot="0">
            <a:off x="1584598" y="8429625"/>
            <a:ext cx="3888395" cy="0"/>
          </a:xfrm>
          <a:prstGeom prst="line">
            <a:avLst/>
          </a:prstGeom>
          <a:ln cap="flat" w="38100">
            <a:solidFill>
              <a:srgbClr val="FFFFFF"/>
            </a:solidFill>
            <a:prstDash val="solid"/>
            <a:headEnd type="oval" len="lg" w="lg"/>
            <a:tailEnd type="oval" len="lg" w="lg"/>
          </a:ln>
        </p:spPr>
      </p:sp>
      <p:grpSp>
        <p:nvGrpSpPr>
          <p:cNvPr name="Group 21" id="21"/>
          <p:cNvGrpSpPr/>
          <p:nvPr/>
        </p:nvGrpSpPr>
        <p:grpSpPr>
          <a:xfrm rot="-10800000">
            <a:off x="6550984" y="1894059"/>
            <a:ext cx="5178049" cy="8392941"/>
            <a:chOff x="0" y="0"/>
            <a:chExt cx="2354580" cy="3816467"/>
          </a:xfrm>
        </p:grpSpPr>
        <p:sp>
          <p:nvSpPr>
            <p:cNvPr name="Freeform 22" id="22"/>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sp>
        <p:nvSpPr>
          <p:cNvPr name="AutoShape 23" id="23"/>
          <p:cNvSpPr/>
          <p:nvPr/>
        </p:nvSpPr>
        <p:spPr>
          <a:xfrm rot="0">
            <a:off x="7159830" y="7476808"/>
            <a:ext cx="3888395" cy="0"/>
          </a:xfrm>
          <a:prstGeom prst="line">
            <a:avLst/>
          </a:prstGeom>
          <a:ln cap="flat" w="38100">
            <a:solidFill>
              <a:srgbClr val="FFFFFF"/>
            </a:solidFill>
            <a:prstDash val="solid"/>
            <a:headEnd type="oval" len="lg" w="lg"/>
            <a:tailEnd type="oval" len="lg" w="lg"/>
          </a:ln>
        </p:spPr>
      </p:sp>
      <p:grpSp>
        <p:nvGrpSpPr>
          <p:cNvPr name="Group 24" id="24"/>
          <p:cNvGrpSpPr>
            <a:grpSpLocks noChangeAspect="true"/>
          </p:cNvGrpSpPr>
          <p:nvPr/>
        </p:nvGrpSpPr>
        <p:grpSpPr>
          <a:xfrm rot="0">
            <a:off x="7159830" y="2397022"/>
            <a:ext cx="3969597" cy="3969597"/>
            <a:chOff x="0" y="0"/>
            <a:chExt cx="6350000" cy="6350000"/>
          </a:xfrm>
        </p:grpSpPr>
        <p:sp>
          <p:nvSpPr>
            <p:cNvPr name="Freeform 25" id="25"/>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r="0" t="-8663" b="-24670"/>
              </a:stretch>
            </a:blipFill>
          </p:spPr>
        </p:sp>
        <p:sp>
          <p:nvSpPr>
            <p:cNvPr name="Freeform 26" id="26"/>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AutoShape 27" id="27"/>
          <p:cNvSpPr/>
          <p:nvPr/>
        </p:nvSpPr>
        <p:spPr>
          <a:xfrm rot="0">
            <a:off x="12869160" y="8467725"/>
            <a:ext cx="3888395" cy="0"/>
          </a:xfrm>
          <a:prstGeom prst="line">
            <a:avLst/>
          </a:prstGeom>
          <a:ln cap="flat" w="38100">
            <a:solidFill>
              <a:srgbClr val="FFFFFF"/>
            </a:solidFill>
            <a:prstDash val="solid"/>
            <a:headEnd type="oval" len="lg" w="lg"/>
            <a:tailEnd type="oval" len="lg" w="lg"/>
          </a:ln>
        </p:spPr>
      </p:sp>
      <p:sp>
        <p:nvSpPr>
          <p:cNvPr name="AutoShape 28" id="28"/>
          <p:cNvSpPr/>
          <p:nvPr/>
        </p:nvSpPr>
        <p:spPr>
          <a:xfrm rot="0">
            <a:off x="12869160" y="7438708"/>
            <a:ext cx="3888395" cy="0"/>
          </a:xfrm>
          <a:prstGeom prst="line">
            <a:avLst/>
          </a:prstGeom>
          <a:ln cap="flat" w="38100">
            <a:solidFill>
              <a:srgbClr val="FFFFFF"/>
            </a:solidFill>
            <a:prstDash val="solid"/>
            <a:headEnd type="oval" len="lg" w="lg"/>
            <a:tailEnd type="oval" len="lg" w="lg"/>
          </a:ln>
        </p:spPr>
      </p:sp>
      <p:sp>
        <p:nvSpPr>
          <p:cNvPr name="AutoShape 29" id="29"/>
          <p:cNvSpPr/>
          <p:nvPr/>
        </p:nvSpPr>
        <p:spPr>
          <a:xfrm rot="0">
            <a:off x="7195811" y="8505825"/>
            <a:ext cx="3888395" cy="0"/>
          </a:xfrm>
          <a:prstGeom prst="line">
            <a:avLst/>
          </a:prstGeom>
          <a:ln cap="flat" w="38100">
            <a:solidFill>
              <a:srgbClr val="FFFFFF"/>
            </a:solidFill>
            <a:prstDash val="solid"/>
            <a:headEnd type="oval" len="lg" w="lg"/>
            <a:tailEnd type="oval" len="lg" w="lg"/>
          </a:ln>
        </p:spPr>
      </p:sp>
      <p:sp>
        <p:nvSpPr>
          <p:cNvPr name="AutoShape 30" id="30"/>
          <p:cNvSpPr/>
          <p:nvPr/>
        </p:nvSpPr>
        <p:spPr>
          <a:xfrm rot="0">
            <a:off x="1584598" y="7438708"/>
            <a:ext cx="3888395" cy="0"/>
          </a:xfrm>
          <a:prstGeom prst="line">
            <a:avLst/>
          </a:prstGeom>
          <a:ln cap="flat" w="38100">
            <a:solidFill>
              <a:srgbClr val="FFFFFF"/>
            </a:solidFill>
            <a:prstDash val="solid"/>
            <a:headEnd type="oval" len="lg" w="lg"/>
            <a:tailEnd type="oval" len="lg" w="lg"/>
          </a:ln>
        </p:spPr>
      </p:sp>
      <p:grpSp>
        <p:nvGrpSpPr>
          <p:cNvPr name="Group 31" id="31"/>
          <p:cNvGrpSpPr/>
          <p:nvPr/>
        </p:nvGrpSpPr>
        <p:grpSpPr>
          <a:xfrm rot="0">
            <a:off x="1171779" y="9324876"/>
            <a:ext cx="4714032" cy="847824"/>
            <a:chOff x="0" y="0"/>
            <a:chExt cx="1241556" cy="223295"/>
          </a:xfrm>
        </p:grpSpPr>
        <p:sp>
          <p:nvSpPr>
            <p:cNvPr name="Freeform 32" id="32"/>
            <p:cNvSpPr/>
            <p:nvPr/>
          </p:nvSpPr>
          <p:spPr>
            <a:xfrm>
              <a:off x="0" y="0"/>
              <a:ext cx="1241556" cy="223295"/>
            </a:xfrm>
            <a:custGeom>
              <a:avLst/>
              <a:gdLst/>
              <a:ahLst/>
              <a:cxnLst/>
              <a:rect r="r" b="b" t="t" l="l"/>
              <a:pathLst>
                <a:path h="223295" w="1241556">
                  <a:moveTo>
                    <a:pt x="1241556" y="0"/>
                  </a:moveTo>
                  <a:lnTo>
                    <a:pt x="0" y="0"/>
                  </a:lnTo>
                  <a:lnTo>
                    <a:pt x="101600" y="111648"/>
                  </a:lnTo>
                  <a:lnTo>
                    <a:pt x="0" y="223295"/>
                  </a:lnTo>
                  <a:lnTo>
                    <a:pt x="1241556" y="223295"/>
                  </a:lnTo>
                  <a:lnTo>
                    <a:pt x="1139956" y="111648"/>
                  </a:lnTo>
                  <a:lnTo>
                    <a:pt x="1241556" y="0"/>
                  </a:lnTo>
                  <a:close/>
                </a:path>
              </a:pathLst>
            </a:custGeom>
            <a:solidFill>
              <a:srgbClr val="FFFFFF"/>
            </a:solidFill>
          </p:spPr>
        </p:sp>
        <p:sp>
          <p:nvSpPr>
            <p:cNvPr name="TextBox 33" id="33"/>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437418" y="8620026"/>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CS Department</a:t>
            </a:r>
          </a:p>
        </p:txBody>
      </p:sp>
      <p:sp>
        <p:nvSpPr>
          <p:cNvPr name="TextBox 35" id="35"/>
          <p:cNvSpPr txBox="true"/>
          <p:nvPr/>
        </p:nvSpPr>
        <p:spPr>
          <a:xfrm rot="0">
            <a:off x="1437418" y="6528119"/>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Eslam El-far</a:t>
            </a:r>
          </a:p>
        </p:txBody>
      </p:sp>
      <p:sp>
        <p:nvSpPr>
          <p:cNvPr name="TextBox 36" id="36"/>
          <p:cNvSpPr txBox="true"/>
          <p:nvPr/>
        </p:nvSpPr>
        <p:spPr>
          <a:xfrm rot="0">
            <a:off x="1120453" y="7718803"/>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Front End Developer</a:t>
            </a:r>
          </a:p>
        </p:txBody>
      </p:sp>
      <p:sp>
        <p:nvSpPr>
          <p:cNvPr name="TextBox 37" id="37"/>
          <p:cNvSpPr txBox="true"/>
          <p:nvPr/>
        </p:nvSpPr>
        <p:spPr>
          <a:xfrm rot="0">
            <a:off x="1223105" y="9467651"/>
            <a:ext cx="4611381" cy="573405"/>
          </a:xfrm>
          <a:prstGeom prst="rect">
            <a:avLst/>
          </a:prstGeom>
        </p:spPr>
        <p:txBody>
          <a:bodyPr anchor="t" rtlCol="false" tIns="0" lIns="0" bIns="0" rIns="0">
            <a:spAutoFit/>
          </a:bodyPr>
          <a:lstStyle/>
          <a:p>
            <a:pPr algn="ctr">
              <a:lnSpc>
                <a:spcPts val="4620"/>
              </a:lnSpc>
            </a:pPr>
            <a:r>
              <a:rPr lang="en-US" sz="3300" spc="330">
                <a:solidFill>
                  <a:srgbClr val="2B4A9D"/>
                </a:solidFill>
                <a:latin typeface="Lovelo Bold"/>
              </a:rPr>
              <a:t>Team Leader</a:t>
            </a:r>
          </a:p>
        </p:txBody>
      </p:sp>
      <p:sp>
        <p:nvSpPr>
          <p:cNvPr name="TextBox 38" id="38"/>
          <p:cNvSpPr txBox="true"/>
          <p:nvPr/>
        </p:nvSpPr>
        <p:spPr>
          <a:xfrm rot="0">
            <a:off x="7048631" y="8791376"/>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IT Department</a:t>
            </a:r>
          </a:p>
        </p:txBody>
      </p:sp>
      <p:sp>
        <p:nvSpPr>
          <p:cNvPr name="TextBox 39" id="39"/>
          <p:cNvSpPr txBox="true"/>
          <p:nvPr/>
        </p:nvSpPr>
        <p:spPr>
          <a:xfrm rot="0">
            <a:off x="7048631" y="6528119"/>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Mazen El-Alfy</a:t>
            </a:r>
          </a:p>
        </p:txBody>
      </p:sp>
      <p:sp>
        <p:nvSpPr>
          <p:cNvPr name="TextBox 40" id="40"/>
          <p:cNvSpPr txBox="true"/>
          <p:nvPr/>
        </p:nvSpPr>
        <p:spPr>
          <a:xfrm rot="0">
            <a:off x="6834318" y="7783672"/>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UI/UX Designer</a:t>
            </a:r>
          </a:p>
        </p:txBody>
      </p:sp>
      <p:sp>
        <p:nvSpPr>
          <p:cNvPr name="TextBox 41" id="41"/>
          <p:cNvSpPr txBox="true"/>
          <p:nvPr/>
        </p:nvSpPr>
        <p:spPr>
          <a:xfrm rot="0">
            <a:off x="12721979" y="6556694"/>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Sama Maged</a:t>
            </a:r>
          </a:p>
        </p:txBody>
      </p:sp>
      <p:sp>
        <p:nvSpPr>
          <p:cNvPr name="TextBox 42" id="42"/>
          <p:cNvSpPr txBox="true"/>
          <p:nvPr/>
        </p:nvSpPr>
        <p:spPr>
          <a:xfrm rot="0">
            <a:off x="12647919" y="7718803"/>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FLutter Developer</a:t>
            </a:r>
          </a:p>
        </p:txBody>
      </p:sp>
      <p:sp>
        <p:nvSpPr>
          <p:cNvPr name="TextBox 43" id="43"/>
          <p:cNvSpPr txBox="true"/>
          <p:nvPr/>
        </p:nvSpPr>
        <p:spPr>
          <a:xfrm rot="0">
            <a:off x="12721979" y="8791376"/>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IT Department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HTML </a:t>
            </a:r>
          </a:p>
          <a:p>
            <a:pPr>
              <a:lnSpc>
                <a:spcPts val="3250"/>
              </a:lnSpc>
            </a:pPr>
            <a:r>
              <a:rPr lang="en-US" sz="2600" spc="260">
                <a:solidFill>
                  <a:srgbClr val="000000"/>
                </a:solidFill>
                <a:latin typeface="Arimo"/>
              </a:rPr>
              <a:t>is a markup language for the web that defines the structure of web pages, it is one of the most basic building blocks of every website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HTML </a:t>
            </a:r>
          </a:p>
          <a:p>
            <a:pPr>
              <a:lnSpc>
                <a:spcPts val="3250"/>
              </a:lnSpc>
            </a:pPr>
            <a:r>
              <a:rPr lang="en-US" sz="2600" spc="260">
                <a:solidFill>
                  <a:srgbClr val="000000"/>
                </a:solidFill>
                <a:latin typeface="Arimo"/>
              </a:rPr>
              <a:t>is a markup language for the web that defines the structure of web pages, it is one of the most basic building blocks of every website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5819062"/>
            <a:ext cx="360721" cy="348916"/>
          </a:xfrm>
          <a:prstGeom prst="rect">
            <a:avLst/>
          </a:prstGeom>
        </p:spPr>
      </p:pic>
      <p:sp>
        <p:nvSpPr>
          <p:cNvPr name="TextBox 28" id="28"/>
          <p:cNvSpPr txBox="true"/>
          <p:nvPr/>
        </p:nvSpPr>
        <p:spPr>
          <a:xfrm rot="0">
            <a:off x="2969439" y="5809537"/>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CSS</a:t>
            </a:r>
          </a:p>
          <a:p>
            <a:pPr>
              <a:lnSpc>
                <a:spcPts val="3250"/>
              </a:lnSpc>
            </a:pPr>
            <a:r>
              <a:rPr lang="en-US" sz="2600" spc="260">
                <a:solidFill>
                  <a:srgbClr val="000000"/>
                </a:solidFill>
                <a:latin typeface="Arimo"/>
              </a:rPr>
              <a:t>Cascading style sheets are used to format the layout of </a:t>
            </a:r>
            <a:r>
              <a:rPr lang="en-US" sz="2600" spc="260">
                <a:solidFill>
                  <a:srgbClr val="000000"/>
                </a:solidFill>
                <a:latin typeface="Arimo"/>
                <a:hlinkClick r:id="rId8" tooltip="https://techterms.com/definition/webpage"/>
              </a:rPr>
              <a:t>Web pages</a:t>
            </a:r>
            <a:r>
              <a:rPr lang="en-US" sz="2600" spc="260">
                <a:solidFill>
                  <a:srgbClr val="000000"/>
                </a:solidFill>
                <a:latin typeface="Arimo"/>
              </a:rPr>
              <a:t>. They can be used to define text styles, table sizes, and other.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JS ( Java Script )</a:t>
            </a:r>
          </a:p>
          <a:p>
            <a:pPr>
              <a:lnSpc>
                <a:spcPts val="3250"/>
              </a:lnSpc>
            </a:pPr>
            <a:r>
              <a:rPr lang="en-US" sz="2600" spc="260">
                <a:solidFill>
                  <a:srgbClr val="000000"/>
                </a:solidFill>
                <a:latin typeface="Arimo"/>
              </a:rPr>
              <a:t>JavaScript is a dynamic programming language that's used for web development, in web applications. It allows you to implement dynamic features</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JS ( Java Script )</a:t>
            </a:r>
          </a:p>
          <a:p>
            <a:pPr>
              <a:lnSpc>
                <a:spcPts val="3250"/>
              </a:lnSpc>
            </a:pPr>
            <a:r>
              <a:rPr lang="en-US" sz="2600" spc="260">
                <a:solidFill>
                  <a:srgbClr val="000000"/>
                </a:solidFill>
                <a:latin typeface="Arimo"/>
              </a:rPr>
              <a:t>JavaScript is a dynamic programming language that's used for web development, in web applications. It allows you to implement dynamic features</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361068"/>
            <a:ext cx="360721" cy="348916"/>
          </a:xfrm>
          <a:prstGeom prst="rect">
            <a:avLst/>
          </a:prstGeom>
        </p:spPr>
      </p:pic>
      <p:sp>
        <p:nvSpPr>
          <p:cNvPr name="TextBox 28" id="28"/>
          <p:cNvSpPr txBox="true"/>
          <p:nvPr/>
        </p:nvSpPr>
        <p:spPr>
          <a:xfrm rot="0">
            <a:off x="2969439" y="6318513"/>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Bootstrap Framework</a:t>
            </a:r>
          </a:p>
          <a:p>
            <a:pPr>
              <a:lnSpc>
                <a:spcPts val="3250"/>
              </a:lnSpc>
            </a:pPr>
            <a:r>
              <a:rPr lang="en-US" sz="2600" spc="260">
                <a:solidFill>
                  <a:srgbClr val="000000"/>
                </a:solidFill>
                <a:latin typeface="Arimo"/>
              </a:rPr>
              <a:t> Bootstrap is a free, open source front-end development framework for the creation of websites.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React JS Library</a:t>
            </a:r>
          </a:p>
          <a:p>
            <a:pPr>
              <a:lnSpc>
                <a:spcPts val="3250"/>
              </a:lnSpc>
            </a:pPr>
            <a:r>
              <a:rPr lang="en-US" sz="2600" spc="260">
                <a:solidFill>
                  <a:srgbClr val="000000"/>
                </a:solidFill>
                <a:latin typeface="Arimo"/>
              </a:rPr>
              <a:t>React js, more commonly known as React, is a free, open-source JavaScript library. It works best to build user interfaces by combining sections of code (components) into full websites.</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361068"/>
            <a:ext cx="360721" cy="348916"/>
          </a:xfrm>
          <a:prstGeom prst="rect">
            <a:avLst/>
          </a:prstGeom>
        </p:spPr>
      </p:pic>
      <p:sp>
        <p:nvSpPr>
          <p:cNvPr name="TextBox 28" id="28"/>
          <p:cNvSpPr txBox="true"/>
          <p:nvPr/>
        </p:nvSpPr>
        <p:spPr>
          <a:xfrm rot="0">
            <a:off x="2969439" y="6318513"/>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Swiper JS Library</a:t>
            </a:r>
          </a:p>
          <a:p>
            <a:pPr>
              <a:lnSpc>
                <a:spcPts val="3250"/>
              </a:lnSpc>
            </a:pPr>
            <a:r>
              <a:rPr lang="en-US" sz="2600" spc="260">
                <a:solidFill>
                  <a:srgbClr val="000000"/>
                </a:solidFill>
                <a:latin typeface="Arimo"/>
              </a:rPr>
              <a:t>What is Swiper? Swiper is a JavaScript library that creates modern touch sliders with hardware-accelerated transitions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70698" r="-67917"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133" r="-7547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664190"/>
            <a:ext cx="360721" cy="348916"/>
          </a:xfrm>
          <a:prstGeom prst="rect">
            <a:avLst/>
          </a:prstGeom>
        </p:spPr>
      </p:pic>
      <p:sp>
        <p:nvSpPr>
          <p:cNvPr name="TextBox 24" id="24"/>
          <p:cNvSpPr txBox="true"/>
          <p:nvPr/>
        </p:nvSpPr>
        <p:spPr>
          <a:xfrm rot="0">
            <a:off x="2969439" y="3654665"/>
            <a:ext cx="8763779" cy="2059622"/>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React JS Library</a:t>
            </a:r>
          </a:p>
          <a:p>
            <a:pPr>
              <a:lnSpc>
                <a:spcPts val="3250"/>
              </a:lnSpc>
            </a:pPr>
            <a:r>
              <a:rPr lang="en-US" sz="2600" spc="260">
                <a:solidFill>
                  <a:srgbClr val="000000"/>
                </a:solidFill>
                <a:latin typeface="Arimo"/>
              </a:rPr>
              <a:t>React js, more commonly known as React, is a free, open-source JavaScript library. It works best to build user interfaces by combining sections of code (components) into full websites.</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Front-End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361068"/>
            <a:ext cx="360721" cy="348916"/>
          </a:xfrm>
          <a:prstGeom prst="rect">
            <a:avLst/>
          </a:prstGeom>
        </p:spPr>
      </p:pic>
      <p:sp>
        <p:nvSpPr>
          <p:cNvPr name="TextBox 28" id="28"/>
          <p:cNvSpPr txBox="true"/>
          <p:nvPr/>
        </p:nvSpPr>
        <p:spPr>
          <a:xfrm rot="0">
            <a:off x="2969439" y="6318513"/>
            <a:ext cx="8763779" cy="1650047"/>
          </a:xfrm>
          <a:prstGeom prst="rect">
            <a:avLst/>
          </a:prstGeom>
        </p:spPr>
        <p:txBody>
          <a:bodyPr anchor="t" rtlCol="false" tIns="0" lIns="0" bIns="0" rIns="0">
            <a:spAutoFit/>
          </a:bodyPr>
          <a:lstStyle/>
          <a:p>
            <a:pPr>
              <a:lnSpc>
                <a:spcPts val="3375"/>
              </a:lnSpc>
            </a:pPr>
            <a:r>
              <a:rPr lang="en-US" sz="2700" spc="270">
                <a:solidFill>
                  <a:srgbClr val="5271FF"/>
                </a:solidFill>
                <a:latin typeface="League Spartan Bold"/>
              </a:rPr>
              <a:t>Swiper JS Library</a:t>
            </a:r>
          </a:p>
          <a:p>
            <a:pPr>
              <a:lnSpc>
                <a:spcPts val="3250"/>
              </a:lnSpc>
            </a:pPr>
            <a:r>
              <a:rPr lang="en-US" sz="2600" spc="260">
                <a:solidFill>
                  <a:srgbClr val="000000"/>
                </a:solidFill>
                <a:latin typeface="Arimo"/>
              </a:rPr>
              <a:t>Swiper is a JavaScript library that creates modern touch sliders with hardware-accelerated transitions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6008" r="-10600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540" r="-71247"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3330086"/>
            <a:ext cx="9269105"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 is a cross platform framework which has the capability to convert a single code base into an app that could run on Android, iOS, web, windows and Linux.</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Flutter?</a:t>
            </a:r>
          </a:p>
        </p:txBody>
      </p:sp>
      <p:sp>
        <p:nvSpPr>
          <p:cNvPr name="TextBox 25" id="25"/>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3920369"/>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8043030"/>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name="Picture 12" id="12"/>
          <p:cNvPicPr>
            <a:picLocks noChangeAspect="true"/>
          </p:cNvPicPr>
          <p:nvPr/>
        </p:nvPicPr>
        <p:blipFill>
          <a:blip r:embed="rId2"/>
          <a:srcRect l="0" t="0" r="0" b="0"/>
          <a:stretch>
            <a:fillRect/>
          </a:stretch>
        </p:blipFill>
        <p:spPr>
          <a:xfrm flipH="false" flipV="false" rot="0">
            <a:off x="8089822" y="1387950"/>
            <a:ext cx="9169478" cy="8685996"/>
          </a:xfrm>
          <a:prstGeom prst="rect">
            <a:avLst/>
          </a:prstGeom>
        </p:spPr>
      </p:pic>
      <p:grpSp>
        <p:nvGrpSpPr>
          <p:cNvPr name="Group 13" id="13"/>
          <p:cNvGrpSpPr/>
          <p:nvPr/>
        </p:nvGrpSpPr>
        <p:grpSpPr>
          <a:xfrm rot="-5400000">
            <a:off x="568482" y="1960670"/>
            <a:ext cx="829509" cy="1966473"/>
            <a:chOff x="0" y="0"/>
            <a:chExt cx="2354580" cy="5581882"/>
          </a:xfrm>
        </p:grpSpPr>
        <p:sp>
          <p:nvSpPr>
            <p:cNvPr name="Freeform 14" id="14"/>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5" id="15"/>
          <p:cNvGrpSpPr/>
          <p:nvPr/>
        </p:nvGrpSpPr>
        <p:grpSpPr>
          <a:xfrm rot="-5400000">
            <a:off x="4980926" y="-2587876"/>
            <a:ext cx="1629197" cy="7951652"/>
            <a:chOff x="0" y="0"/>
            <a:chExt cx="2354580" cy="11492046"/>
          </a:xfrm>
        </p:grpSpPr>
        <p:sp>
          <p:nvSpPr>
            <p:cNvPr name="Freeform 16" id="16"/>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6699" y="2658575"/>
            <a:ext cx="652524" cy="570662"/>
          </a:xfrm>
          <a:prstGeom prst="rect">
            <a:avLst/>
          </a:prstGeom>
        </p:spPr>
      </p:pic>
      <p:sp>
        <p:nvSpPr>
          <p:cNvPr name="TextBox 18" id="18"/>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Features of Flutter</a:t>
            </a:r>
          </a:p>
        </p:txBody>
      </p:sp>
      <p:sp>
        <p:nvSpPr>
          <p:cNvPr name="TextBox 19" id="19"/>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6008" r="-10600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540" r="-71247"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348104"/>
            <a:ext cx="356761" cy="345085"/>
          </a:xfrm>
          <a:prstGeom prst="rect">
            <a:avLst/>
          </a:prstGeom>
        </p:spPr>
      </p:pic>
      <p:sp>
        <p:nvSpPr>
          <p:cNvPr name="TextBox 24" id="24"/>
          <p:cNvSpPr txBox="true"/>
          <p:nvPr/>
        </p:nvSpPr>
        <p:spPr>
          <a:xfrm rot="0">
            <a:off x="3023581" y="3287363"/>
            <a:ext cx="8817921" cy="2506980"/>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Material</a:t>
            </a:r>
          </a:p>
          <a:p>
            <a:pPr>
              <a:lnSpc>
                <a:spcPts val="3250"/>
              </a:lnSpc>
            </a:pPr>
            <a:r>
              <a:rPr lang="en-US" sz="2600" spc="260">
                <a:solidFill>
                  <a:srgbClr val="000000"/>
                </a:solidFill>
                <a:latin typeface="Arimo"/>
              </a:rPr>
              <a:t>is the design system of Google it provides the Custom widgets like Scaffold, Floating action button and many other widgets, and it also provides the Stateless of statefull widgets and their life-cycle.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Flutter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6008" r="-10600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540" r="-71247"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348104"/>
            <a:ext cx="356761" cy="345085"/>
          </a:xfrm>
          <a:prstGeom prst="rect">
            <a:avLst/>
          </a:prstGeom>
        </p:spPr>
      </p:pic>
      <p:sp>
        <p:nvSpPr>
          <p:cNvPr name="TextBox 24" id="24"/>
          <p:cNvSpPr txBox="true"/>
          <p:nvPr/>
        </p:nvSpPr>
        <p:spPr>
          <a:xfrm rot="0">
            <a:off x="3023581" y="3287363"/>
            <a:ext cx="8817921" cy="2506980"/>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Material</a:t>
            </a:r>
          </a:p>
          <a:p>
            <a:pPr>
              <a:lnSpc>
                <a:spcPts val="3250"/>
              </a:lnSpc>
            </a:pPr>
            <a:r>
              <a:rPr lang="en-US" sz="2600" spc="260">
                <a:solidFill>
                  <a:srgbClr val="000000"/>
                </a:solidFill>
                <a:latin typeface="Arimo"/>
              </a:rPr>
              <a:t>is the design system of Google it provides the Custom widgets like Scaffold, Floating action button and many other widgets, and it also provides the Stateless of statefull widgets and their life-cycle.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Flutter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331333"/>
            <a:ext cx="356761" cy="345085"/>
          </a:xfrm>
          <a:prstGeom prst="rect">
            <a:avLst/>
          </a:prstGeom>
        </p:spPr>
      </p:pic>
      <p:sp>
        <p:nvSpPr>
          <p:cNvPr name="TextBox 28" id="28"/>
          <p:cNvSpPr txBox="true"/>
          <p:nvPr/>
        </p:nvSpPr>
        <p:spPr>
          <a:xfrm rot="0">
            <a:off x="3023581" y="6270593"/>
            <a:ext cx="8817921" cy="1687830"/>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Cupertino</a:t>
            </a:r>
          </a:p>
          <a:p>
            <a:pPr>
              <a:lnSpc>
                <a:spcPts val="3250"/>
              </a:lnSpc>
            </a:pPr>
            <a:r>
              <a:rPr lang="en-US" sz="2600" spc="260">
                <a:solidFill>
                  <a:srgbClr val="000000"/>
                </a:solidFill>
                <a:latin typeface="Arimo"/>
              </a:rPr>
              <a:t>like Material, However Cupertino is the design system of Apple, we use it we need some adaptivity to the app.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12224333" y="1894059"/>
            <a:ext cx="5178049" cy="8392941"/>
            <a:chOff x="0" y="0"/>
            <a:chExt cx="2354580" cy="3816467"/>
          </a:xfrm>
        </p:grpSpPr>
        <p:sp>
          <p:nvSpPr>
            <p:cNvPr name="Freeform 7" id="7"/>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grpSp>
        <p:nvGrpSpPr>
          <p:cNvPr name="Group 8" id="8"/>
          <p:cNvGrpSpPr>
            <a:grpSpLocks noChangeAspect="true"/>
          </p:cNvGrpSpPr>
          <p:nvPr/>
        </p:nvGrpSpPr>
        <p:grpSpPr>
          <a:xfrm rot="0">
            <a:off x="12828559" y="2397022"/>
            <a:ext cx="3969597" cy="3969597"/>
            <a:chOff x="0" y="0"/>
            <a:chExt cx="6350000" cy="6350000"/>
          </a:xfrm>
        </p:grpSpPr>
        <p:sp>
          <p:nvSpPr>
            <p:cNvPr name="Freeform 9" id="9"/>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r="0" t="-16690" b="-16690"/>
              </a:stretch>
            </a:blipFill>
          </p:spPr>
        </p:sp>
        <p:sp>
          <p:nvSpPr>
            <p:cNvPr name="Freeform 10" id="10"/>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name="Group 11" id="11"/>
          <p:cNvGrpSpPr/>
          <p:nvPr/>
        </p:nvGrpSpPr>
        <p:grpSpPr>
          <a:xfrm rot="-10800000">
            <a:off x="939771" y="1894059"/>
            <a:ext cx="5178049" cy="8392941"/>
            <a:chOff x="0" y="0"/>
            <a:chExt cx="2354580" cy="3816467"/>
          </a:xfrm>
        </p:grpSpPr>
        <p:sp>
          <p:nvSpPr>
            <p:cNvPr name="Freeform 12" id="12"/>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grpSp>
        <p:nvGrpSpPr>
          <p:cNvPr name="Group 13" id="13"/>
          <p:cNvGrpSpPr>
            <a:grpSpLocks noChangeAspect="true"/>
          </p:cNvGrpSpPr>
          <p:nvPr/>
        </p:nvGrpSpPr>
        <p:grpSpPr>
          <a:xfrm rot="0">
            <a:off x="1543997" y="2397022"/>
            <a:ext cx="3969597" cy="3969597"/>
            <a:chOff x="0" y="0"/>
            <a:chExt cx="6350000" cy="6350000"/>
          </a:xfrm>
        </p:grpSpPr>
        <p:sp>
          <p:nvSpPr>
            <p:cNvPr name="Freeform 14" id="14"/>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r="0" t="-659" b="-32673"/>
              </a:stretch>
            </a:blipFill>
          </p:spPr>
        </p:sp>
        <p:sp>
          <p:nvSpPr>
            <p:cNvPr name="Freeform 15" id="15"/>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TextBox 16" id="16"/>
          <p:cNvSpPr txBox="true"/>
          <p:nvPr/>
        </p:nvSpPr>
        <p:spPr>
          <a:xfrm rot="0">
            <a:off x="1437418" y="84677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IT Department</a:t>
            </a:r>
          </a:p>
        </p:txBody>
      </p:sp>
      <p:sp>
        <p:nvSpPr>
          <p:cNvPr name="TextBox 17" id="17"/>
          <p:cNvSpPr txBox="true"/>
          <p:nvPr/>
        </p:nvSpPr>
        <p:spPr>
          <a:xfrm rot="0">
            <a:off x="1437418" y="6528119"/>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Mohamed Nasr</a:t>
            </a:r>
          </a:p>
        </p:txBody>
      </p:sp>
      <p:sp>
        <p:nvSpPr>
          <p:cNvPr name="TextBox 18" id="18"/>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TextBox 19" id="19"/>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AutoShape 20" id="20"/>
          <p:cNvSpPr/>
          <p:nvPr/>
        </p:nvSpPr>
        <p:spPr>
          <a:xfrm rot="0">
            <a:off x="10964450" y="554691"/>
            <a:ext cx="6492240" cy="0"/>
          </a:xfrm>
          <a:prstGeom prst="line">
            <a:avLst/>
          </a:prstGeom>
          <a:ln cap="flat" w="38100">
            <a:solidFill>
              <a:srgbClr val="FFFFFF"/>
            </a:solidFill>
            <a:prstDash val="solid"/>
            <a:headEnd type="diamond" len="lg" w="lg"/>
            <a:tailEnd type="diamond" len="lg" w="lg"/>
          </a:ln>
        </p:spPr>
      </p:sp>
      <p:sp>
        <p:nvSpPr>
          <p:cNvPr name="AutoShape 21" id="21"/>
          <p:cNvSpPr/>
          <p:nvPr/>
        </p:nvSpPr>
        <p:spPr>
          <a:xfrm rot="0">
            <a:off x="10964450" y="1452881"/>
            <a:ext cx="6492240" cy="0"/>
          </a:xfrm>
          <a:prstGeom prst="line">
            <a:avLst/>
          </a:prstGeom>
          <a:ln cap="flat" w="38100">
            <a:solidFill>
              <a:srgbClr val="FFFFFF"/>
            </a:solidFill>
            <a:prstDash val="solid"/>
            <a:headEnd type="diamond" len="lg" w="lg"/>
            <a:tailEnd type="diamond" len="lg" w="lg"/>
          </a:ln>
        </p:spPr>
      </p:sp>
      <p:sp>
        <p:nvSpPr>
          <p:cNvPr name="TextBox 22" id="22"/>
          <p:cNvSpPr txBox="true"/>
          <p:nvPr/>
        </p:nvSpPr>
        <p:spPr>
          <a:xfrm rot="0">
            <a:off x="1223105" y="7555231"/>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Flutter Developer</a:t>
            </a:r>
          </a:p>
        </p:txBody>
      </p:sp>
      <p:sp>
        <p:nvSpPr>
          <p:cNvPr name="AutoShape 23" id="23"/>
          <p:cNvSpPr/>
          <p:nvPr/>
        </p:nvSpPr>
        <p:spPr>
          <a:xfrm rot="0">
            <a:off x="1584598" y="8239125"/>
            <a:ext cx="3888395" cy="0"/>
          </a:xfrm>
          <a:prstGeom prst="line">
            <a:avLst/>
          </a:prstGeom>
          <a:ln cap="flat" w="38100">
            <a:solidFill>
              <a:srgbClr val="FFFFFF"/>
            </a:solidFill>
            <a:prstDash val="solid"/>
            <a:headEnd type="oval" len="lg" w="lg"/>
            <a:tailEnd type="oval" len="lg" w="lg"/>
          </a:ln>
        </p:spPr>
      </p:sp>
      <p:grpSp>
        <p:nvGrpSpPr>
          <p:cNvPr name="Group 24" id="24"/>
          <p:cNvGrpSpPr/>
          <p:nvPr/>
        </p:nvGrpSpPr>
        <p:grpSpPr>
          <a:xfrm rot="-10800000">
            <a:off x="6550984" y="1894059"/>
            <a:ext cx="5178049" cy="8392941"/>
            <a:chOff x="0" y="0"/>
            <a:chExt cx="2354580" cy="3816467"/>
          </a:xfrm>
        </p:grpSpPr>
        <p:sp>
          <p:nvSpPr>
            <p:cNvPr name="Freeform 25" id="25"/>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sp>
        <p:nvSpPr>
          <p:cNvPr name="TextBox 26" id="26"/>
          <p:cNvSpPr txBox="true"/>
          <p:nvPr/>
        </p:nvSpPr>
        <p:spPr>
          <a:xfrm rot="0">
            <a:off x="7048631" y="84677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CS Department</a:t>
            </a:r>
          </a:p>
        </p:txBody>
      </p:sp>
      <p:sp>
        <p:nvSpPr>
          <p:cNvPr name="TextBox 27" id="27"/>
          <p:cNvSpPr txBox="true"/>
          <p:nvPr/>
        </p:nvSpPr>
        <p:spPr>
          <a:xfrm rot="0">
            <a:off x="7048631" y="6528119"/>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Shrouq El-Sweesy</a:t>
            </a:r>
          </a:p>
        </p:txBody>
      </p:sp>
      <p:sp>
        <p:nvSpPr>
          <p:cNvPr name="TextBox 28" id="28"/>
          <p:cNvSpPr txBox="true"/>
          <p:nvPr/>
        </p:nvSpPr>
        <p:spPr>
          <a:xfrm rot="0">
            <a:off x="6834318" y="7555231"/>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Back End Developer</a:t>
            </a:r>
          </a:p>
        </p:txBody>
      </p:sp>
      <p:sp>
        <p:nvSpPr>
          <p:cNvPr name="AutoShape 29" id="29"/>
          <p:cNvSpPr/>
          <p:nvPr/>
        </p:nvSpPr>
        <p:spPr>
          <a:xfrm rot="0">
            <a:off x="7200431" y="8277225"/>
            <a:ext cx="3888395" cy="0"/>
          </a:xfrm>
          <a:prstGeom prst="line">
            <a:avLst/>
          </a:prstGeom>
          <a:ln cap="flat" w="38100">
            <a:solidFill>
              <a:srgbClr val="FFFFFF"/>
            </a:solidFill>
            <a:prstDash val="solid"/>
            <a:headEnd type="oval" len="lg" w="lg"/>
            <a:tailEnd type="oval" len="lg" w="lg"/>
          </a:ln>
        </p:spPr>
      </p:sp>
      <p:grpSp>
        <p:nvGrpSpPr>
          <p:cNvPr name="Group 30" id="30"/>
          <p:cNvGrpSpPr>
            <a:grpSpLocks noChangeAspect="true"/>
          </p:cNvGrpSpPr>
          <p:nvPr/>
        </p:nvGrpSpPr>
        <p:grpSpPr>
          <a:xfrm rot="0">
            <a:off x="7159830" y="2397022"/>
            <a:ext cx="3969597" cy="3969597"/>
            <a:chOff x="0" y="0"/>
            <a:chExt cx="6350000" cy="6350000"/>
          </a:xfrm>
        </p:grpSpPr>
        <p:sp>
          <p:nvSpPr>
            <p:cNvPr name="Freeform 31" id="31"/>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r="0" t="0" b="-33333"/>
              </a:stretch>
            </a:blipFill>
          </p:spPr>
        </p:sp>
        <p:sp>
          <p:nvSpPr>
            <p:cNvPr name="Freeform 32" id="32"/>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TextBox 33" id="33"/>
          <p:cNvSpPr txBox="true"/>
          <p:nvPr/>
        </p:nvSpPr>
        <p:spPr>
          <a:xfrm rot="0">
            <a:off x="12721979" y="6556694"/>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Rowida Mohamed</a:t>
            </a:r>
          </a:p>
        </p:txBody>
      </p:sp>
      <p:sp>
        <p:nvSpPr>
          <p:cNvPr name="TextBox 34" id="34"/>
          <p:cNvSpPr txBox="true"/>
          <p:nvPr/>
        </p:nvSpPr>
        <p:spPr>
          <a:xfrm rot="0">
            <a:off x="12443408" y="7556977"/>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Back End Developer</a:t>
            </a:r>
          </a:p>
        </p:txBody>
      </p:sp>
      <p:sp>
        <p:nvSpPr>
          <p:cNvPr name="AutoShape 35" id="35"/>
          <p:cNvSpPr/>
          <p:nvPr/>
        </p:nvSpPr>
        <p:spPr>
          <a:xfrm rot="0">
            <a:off x="12869160" y="8296275"/>
            <a:ext cx="3888395" cy="0"/>
          </a:xfrm>
          <a:prstGeom prst="line">
            <a:avLst/>
          </a:prstGeom>
          <a:ln cap="flat" w="38100">
            <a:solidFill>
              <a:srgbClr val="FFFFFF"/>
            </a:solidFill>
            <a:prstDash val="solid"/>
            <a:headEnd type="oval" len="lg" w="lg"/>
            <a:tailEnd type="oval" len="lg" w="lg"/>
          </a:ln>
        </p:spPr>
      </p:sp>
      <p:sp>
        <p:nvSpPr>
          <p:cNvPr name="TextBox 36" id="36"/>
          <p:cNvSpPr txBox="true"/>
          <p:nvPr/>
        </p:nvSpPr>
        <p:spPr>
          <a:xfrm rot="0">
            <a:off x="12721979" y="84677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CS Department</a:t>
            </a:r>
          </a:p>
        </p:txBody>
      </p:sp>
      <p:sp>
        <p:nvSpPr>
          <p:cNvPr name="AutoShape 37" id="37"/>
          <p:cNvSpPr/>
          <p:nvPr/>
        </p:nvSpPr>
        <p:spPr>
          <a:xfrm rot="0">
            <a:off x="1584598" y="7259639"/>
            <a:ext cx="3888395" cy="0"/>
          </a:xfrm>
          <a:prstGeom prst="line">
            <a:avLst/>
          </a:prstGeom>
          <a:ln cap="flat" w="38100">
            <a:solidFill>
              <a:srgbClr val="FFFFFF"/>
            </a:solidFill>
            <a:prstDash val="solid"/>
            <a:headEnd type="oval" len="lg" w="lg"/>
            <a:tailEnd type="oval" len="lg" w="lg"/>
          </a:ln>
        </p:spPr>
      </p:sp>
      <p:sp>
        <p:nvSpPr>
          <p:cNvPr name="AutoShape 38" id="38"/>
          <p:cNvSpPr/>
          <p:nvPr/>
        </p:nvSpPr>
        <p:spPr>
          <a:xfrm rot="0">
            <a:off x="7195811" y="7297739"/>
            <a:ext cx="3888395" cy="0"/>
          </a:xfrm>
          <a:prstGeom prst="line">
            <a:avLst/>
          </a:prstGeom>
          <a:ln cap="flat" w="38100">
            <a:solidFill>
              <a:srgbClr val="FFFFFF"/>
            </a:solidFill>
            <a:prstDash val="solid"/>
            <a:headEnd type="oval" len="lg" w="lg"/>
            <a:tailEnd type="oval" len="lg" w="lg"/>
          </a:ln>
        </p:spPr>
      </p:sp>
      <p:sp>
        <p:nvSpPr>
          <p:cNvPr name="AutoShape 39" id="39"/>
          <p:cNvSpPr/>
          <p:nvPr/>
        </p:nvSpPr>
        <p:spPr>
          <a:xfrm rot="0">
            <a:off x="12869160" y="7316789"/>
            <a:ext cx="3888395" cy="0"/>
          </a:xfrm>
          <a:prstGeom prst="line">
            <a:avLst/>
          </a:prstGeom>
          <a:ln cap="flat" w="38100">
            <a:solidFill>
              <a:srgbClr val="FFFFFF"/>
            </a:solidFill>
            <a:prstDash val="solid"/>
            <a:headEnd type="oval" len="lg" w="lg"/>
            <a:tailEnd type="oval" len="lg" w="lg"/>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6008" r="-10600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540" r="-71247"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348104"/>
            <a:ext cx="356761" cy="345085"/>
          </a:xfrm>
          <a:prstGeom prst="rect">
            <a:avLst/>
          </a:prstGeom>
        </p:spPr>
      </p:pic>
      <p:sp>
        <p:nvSpPr>
          <p:cNvPr name="TextBox 24" id="24"/>
          <p:cNvSpPr txBox="true"/>
          <p:nvPr/>
        </p:nvSpPr>
        <p:spPr>
          <a:xfrm rot="0">
            <a:off x="3023581" y="3287363"/>
            <a:ext cx="8817921" cy="2916555"/>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dart:io </a:t>
            </a:r>
          </a:p>
          <a:p>
            <a:pPr>
              <a:lnSpc>
                <a:spcPts val="3250"/>
              </a:lnSpc>
            </a:pPr>
            <a:r>
              <a:rPr lang="en-US" sz="2600" spc="260">
                <a:solidFill>
                  <a:srgbClr val="000000"/>
                </a:solidFill>
                <a:latin typeface="Arimo"/>
              </a:rPr>
              <a:t>This library allows you to work with files, directories, sockets, processes, HTTP servers and clients, and more. Many operations related to input and output are asynchronous and are handled using Futures or Streams, both of which are defined in the dart:async library.</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Flutter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6008" r="-106008"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7540" r="-71247"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348104"/>
            <a:ext cx="356761" cy="345085"/>
          </a:xfrm>
          <a:prstGeom prst="rect">
            <a:avLst/>
          </a:prstGeom>
        </p:spPr>
      </p:pic>
      <p:sp>
        <p:nvSpPr>
          <p:cNvPr name="TextBox 24" id="24"/>
          <p:cNvSpPr txBox="true"/>
          <p:nvPr/>
        </p:nvSpPr>
        <p:spPr>
          <a:xfrm rot="0">
            <a:off x="3023581" y="3287363"/>
            <a:ext cx="8817921" cy="2916555"/>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dart:io </a:t>
            </a:r>
          </a:p>
          <a:p>
            <a:pPr>
              <a:lnSpc>
                <a:spcPts val="3250"/>
              </a:lnSpc>
            </a:pPr>
            <a:r>
              <a:rPr lang="en-US" sz="2600" spc="260">
                <a:solidFill>
                  <a:srgbClr val="000000"/>
                </a:solidFill>
                <a:latin typeface="Arimo"/>
              </a:rPr>
              <a:t>This library allows you to work with files, directories, sockets, processes, HTTP servers and clients, and more. Many operations related to input and output are asynchronous and are handled using Futures or Streams, both of which are defined in the dart:async library.</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Flutter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Flutter</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788994"/>
            <a:ext cx="356761" cy="345085"/>
          </a:xfrm>
          <a:prstGeom prst="rect">
            <a:avLst/>
          </a:prstGeom>
        </p:spPr>
      </p:pic>
      <p:sp>
        <p:nvSpPr>
          <p:cNvPr name="TextBox 28" id="28"/>
          <p:cNvSpPr txBox="true"/>
          <p:nvPr/>
        </p:nvSpPr>
        <p:spPr>
          <a:xfrm rot="0">
            <a:off x="3023581" y="6728254"/>
            <a:ext cx="8817921" cy="2097405"/>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dart:services</a:t>
            </a:r>
          </a:p>
          <a:p>
            <a:pPr>
              <a:lnSpc>
                <a:spcPts val="3250"/>
              </a:lnSpc>
            </a:pPr>
            <a:r>
              <a:rPr lang="en-US" sz="2600" spc="260">
                <a:solidFill>
                  <a:srgbClr val="000000"/>
                </a:solidFill>
                <a:latin typeface="Arimo"/>
              </a:rPr>
              <a:t>This library depends only on core Dart libraries and the foundation library. we need it whenever we need to perform any task that need the device's core functionalities.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91764" r="-16683"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9158" r="-45256"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3492071"/>
            <a:ext cx="9395437" cy="86868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Machine learning is a branch of </a:t>
            </a:r>
            <a:r>
              <a:rPr lang="en-US" sz="2700" spc="270">
                <a:solidFill>
                  <a:srgbClr val="000000"/>
                </a:solidFill>
                <a:latin typeface="Arimo"/>
                <a:hlinkClick r:id="rId6" tooltip="https://www.ibm.com/topics/artificial-intelligence"/>
              </a:rPr>
              <a:t>artificial intelligence (AI)</a:t>
            </a:r>
            <a:r>
              <a:rPr lang="en-US" sz="2700" spc="270">
                <a:solidFill>
                  <a:srgbClr val="000000"/>
                </a:solidFill>
                <a:latin typeface="Arimo"/>
              </a:rPr>
              <a:t> and computer science</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Machine Learning?</a:t>
            </a:r>
          </a:p>
        </p:txBody>
      </p:sp>
      <p:sp>
        <p:nvSpPr>
          <p:cNvPr name="TextBox 25" id="25"/>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Machine Learning</a:t>
            </a:r>
          </a:p>
        </p:txBody>
      </p:sp>
      <p:sp>
        <p:nvSpPr>
          <p:cNvPr name="TextBox 26" id="26"/>
          <p:cNvSpPr txBox="true"/>
          <p:nvPr/>
        </p:nvSpPr>
        <p:spPr>
          <a:xfrm rot="0">
            <a:off x="2428018" y="4684540"/>
            <a:ext cx="9395437"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it's focuses on the use of data and algorithms to imitate the way that humans learn, gradually improving its accuracy.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91764" r="-16683"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22971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9158" r="-45256"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4213966"/>
            <a:ext cx="9395437" cy="86868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machine learning model that can be used to predict customer behavior. </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Machine Learning Idea in System</a:t>
            </a:r>
          </a:p>
        </p:txBody>
      </p:sp>
      <p:sp>
        <p:nvSpPr>
          <p:cNvPr name="TextBox 25" id="25"/>
          <p:cNvSpPr txBox="true"/>
          <p:nvPr/>
        </p:nvSpPr>
        <p:spPr>
          <a:xfrm rot="0">
            <a:off x="2428018" y="5422369"/>
            <a:ext cx="9395437"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These models can be used to recommend products or services based on past purchases or browsing behavior, as well as predicting future purchases or behaviors</a:t>
            </a:r>
          </a:p>
        </p:txBody>
      </p:sp>
      <p:sp>
        <p:nvSpPr>
          <p:cNvPr name="TextBox 26" id="26"/>
          <p:cNvSpPr txBox="true"/>
          <p:nvPr/>
        </p:nvSpPr>
        <p:spPr>
          <a:xfrm rot="0">
            <a:off x="2428018" y="3410692"/>
            <a:ext cx="8926205" cy="431799"/>
          </a:xfrm>
          <a:prstGeom prst="rect">
            <a:avLst/>
          </a:prstGeom>
        </p:spPr>
        <p:txBody>
          <a:bodyPr anchor="t" rtlCol="false" tIns="0" lIns="0" bIns="0" rIns="0">
            <a:spAutoFit/>
          </a:bodyPr>
          <a:lstStyle/>
          <a:p>
            <a:pPr>
              <a:lnSpc>
                <a:spcPts val="3500"/>
              </a:lnSpc>
            </a:pPr>
            <a:r>
              <a:rPr lang="en-US" sz="2500" spc="250">
                <a:solidFill>
                  <a:srgbClr val="2B4A9D"/>
                </a:solidFill>
                <a:latin typeface="Oswald Bold"/>
              </a:rPr>
              <a:t>( Recommendation System )</a:t>
            </a:r>
          </a:p>
        </p:txBody>
      </p:sp>
      <p:sp>
        <p:nvSpPr>
          <p:cNvPr name="TextBox 27" id="27"/>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Machine Learning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91764" r="-16683"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22971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9158" r="-45256"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sp>
        <p:nvSpPr>
          <p:cNvPr name="TextBox 23" id="23"/>
          <p:cNvSpPr txBox="true"/>
          <p:nvPr/>
        </p:nvSpPr>
        <p:spPr>
          <a:xfrm rot="0">
            <a:off x="2428018" y="4213966"/>
            <a:ext cx="9395437" cy="86868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machine learning model that can be used to predict customer behavior. </a:t>
            </a:r>
          </a:p>
        </p:txBody>
      </p:sp>
      <p:sp>
        <p:nvSpPr>
          <p:cNvPr name="TextBox 24" id="24"/>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Machine Learning Idea in System</a:t>
            </a:r>
          </a:p>
        </p:txBody>
      </p:sp>
      <p:sp>
        <p:nvSpPr>
          <p:cNvPr name="TextBox 25" id="25"/>
          <p:cNvSpPr txBox="true"/>
          <p:nvPr/>
        </p:nvSpPr>
        <p:spPr>
          <a:xfrm rot="0">
            <a:off x="2428018" y="5422369"/>
            <a:ext cx="9395437"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These models can be used to recommend products or services based on past purchases or browsing behavior, as well as predicting future purchases or behaviors</a:t>
            </a:r>
          </a:p>
        </p:txBody>
      </p:sp>
      <p:sp>
        <p:nvSpPr>
          <p:cNvPr name="TextBox 26" id="26"/>
          <p:cNvSpPr txBox="true"/>
          <p:nvPr/>
        </p:nvSpPr>
        <p:spPr>
          <a:xfrm rot="0">
            <a:off x="2428018" y="3410692"/>
            <a:ext cx="8926205" cy="431799"/>
          </a:xfrm>
          <a:prstGeom prst="rect">
            <a:avLst/>
          </a:prstGeom>
        </p:spPr>
        <p:txBody>
          <a:bodyPr anchor="t" rtlCol="false" tIns="0" lIns="0" bIns="0" rIns="0">
            <a:spAutoFit/>
          </a:bodyPr>
          <a:lstStyle/>
          <a:p>
            <a:pPr>
              <a:lnSpc>
                <a:spcPts val="3500"/>
              </a:lnSpc>
            </a:pPr>
            <a:r>
              <a:rPr lang="en-US" sz="2500" spc="250">
                <a:solidFill>
                  <a:srgbClr val="2B4A9D"/>
                </a:solidFill>
                <a:latin typeface="Oswald Bold"/>
              </a:rPr>
              <a:t>( Recommendation System )</a:t>
            </a:r>
          </a:p>
        </p:txBody>
      </p:sp>
      <p:sp>
        <p:nvSpPr>
          <p:cNvPr name="TextBox 27" id="27"/>
          <p:cNvSpPr txBox="true"/>
          <p:nvPr/>
        </p:nvSpPr>
        <p:spPr>
          <a:xfrm rot="0">
            <a:off x="2428018" y="7491199"/>
            <a:ext cx="9720290" cy="915352"/>
          </a:xfrm>
          <a:prstGeom prst="rect">
            <a:avLst/>
          </a:prstGeom>
        </p:spPr>
        <p:txBody>
          <a:bodyPr anchor="t" rtlCol="false" tIns="0" lIns="0" bIns="0" rIns="0">
            <a:spAutoFit/>
          </a:bodyPr>
          <a:lstStyle/>
          <a:p>
            <a:pPr>
              <a:lnSpc>
                <a:spcPts val="3750"/>
              </a:lnSpc>
            </a:pPr>
            <a:r>
              <a:rPr lang="en-US" sz="3000" spc="300">
                <a:solidFill>
                  <a:srgbClr val="2B4A9D"/>
                </a:solidFill>
                <a:latin typeface="Arimo Bold"/>
              </a:rPr>
              <a:t>ex.</a:t>
            </a:r>
          </a:p>
          <a:p>
            <a:pPr>
              <a:lnSpc>
                <a:spcPts val="3375"/>
              </a:lnSpc>
            </a:pPr>
            <a:r>
              <a:rPr lang="en-US" sz="2700" spc="270">
                <a:solidFill>
                  <a:srgbClr val="000000"/>
                </a:solidFill>
                <a:latin typeface="Arimo"/>
              </a:rPr>
              <a:t>market basket analysis using the Apriori algorithm.</a:t>
            </a:r>
          </a:p>
        </p:txBody>
      </p:sp>
      <p:sp>
        <p:nvSpPr>
          <p:cNvPr name="TextBox 28" id="28"/>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Machine Learning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sp>
        <p:nvSpPr>
          <p:cNvPr name="TextBox 24" id="24"/>
          <p:cNvSpPr txBox="true"/>
          <p:nvPr/>
        </p:nvSpPr>
        <p:spPr>
          <a:xfrm rot="0">
            <a:off x="2951391" y="3392739"/>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An invisible part of the site.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4432391"/>
            <a:ext cx="366963" cy="354953"/>
          </a:xfrm>
          <a:prstGeom prst="rect">
            <a:avLst/>
          </a:prstGeom>
        </p:spPr>
      </p:pic>
      <p:sp>
        <p:nvSpPr>
          <p:cNvPr name="TextBox 25" id="25"/>
          <p:cNvSpPr txBox="true"/>
          <p:nvPr/>
        </p:nvSpPr>
        <p:spPr>
          <a:xfrm rot="0">
            <a:off x="2951391" y="3392739"/>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An invisible part of the site.</a:t>
            </a:r>
          </a:p>
        </p:txBody>
      </p:sp>
      <p:sp>
        <p:nvSpPr>
          <p:cNvPr name="TextBox 26" id="26"/>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 Developer?</a:t>
            </a:r>
          </a:p>
        </p:txBody>
      </p:sp>
      <p:sp>
        <p:nvSpPr>
          <p:cNvPr name="TextBox 27" id="27"/>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
        <p:nvSpPr>
          <p:cNvPr name="TextBox 28" id="28"/>
          <p:cNvSpPr txBox="true"/>
          <p:nvPr/>
        </p:nvSpPr>
        <p:spPr>
          <a:xfrm rot="0">
            <a:off x="2951391" y="4403816"/>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Responsible for storing and organizing data.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4432391"/>
            <a:ext cx="366963" cy="354953"/>
          </a:xfrm>
          <a:prstGeom prst="rect">
            <a:avLst/>
          </a:prstGeom>
        </p:spPr>
      </p:pic>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5501096"/>
            <a:ext cx="366963" cy="354953"/>
          </a:xfrm>
          <a:prstGeom prst="rect">
            <a:avLst/>
          </a:prstGeom>
        </p:spPr>
      </p:pic>
      <p:sp>
        <p:nvSpPr>
          <p:cNvPr name="TextBox 26" id="26"/>
          <p:cNvSpPr txBox="true"/>
          <p:nvPr/>
        </p:nvSpPr>
        <p:spPr>
          <a:xfrm rot="0">
            <a:off x="2951391" y="3392739"/>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An invisible part of the site.</a:t>
            </a:r>
          </a:p>
        </p:txBody>
      </p:sp>
      <p:sp>
        <p:nvSpPr>
          <p:cNvPr name="TextBox 27" id="27"/>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 Developer?</a:t>
            </a:r>
          </a:p>
        </p:txBody>
      </p:sp>
      <p:sp>
        <p:nvSpPr>
          <p:cNvPr name="TextBox 28" id="28"/>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
        <p:nvSpPr>
          <p:cNvPr name="TextBox 29" id="29"/>
          <p:cNvSpPr txBox="true"/>
          <p:nvPr/>
        </p:nvSpPr>
        <p:spPr>
          <a:xfrm rot="0">
            <a:off x="2951391" y="4403816"/>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Responsible for storing and organizing data.</a:t>
            </a:r>
          </a:p>
        </p:txBody>
      </p:sp>
      <p:sp>
        <p:nvSpPr>
          <p:cNvPr name="TextBox 30" id="30"/>
          <p:cNvSpPr txBox="true"/>
          <p:nvPr/>
        </p:nvSpPr>
        <p:spPr>
          <a:xfrm rot="0">
            <a:off x="2951391" y="5472521"/>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Responsible for the protection part of the site.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4432391"/>
            <a:ext cx="366963" cy="354953"/>
          </a:xfrm>
          <a:prstGeom prst="rect">
            <a:avLst/>
          </a:prstGeom>
        </p:spPr>
      </p:pic>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5501096"/>
            <a:ext cx="366963" cy="354953"/>
          </a:xfrm>
          <a:prstGeom prst="rect">
            <a:avLst/>
          </a:prstGeom>
        </p:spPr>
      </p:pic>
      <p:pic>
        <p:nvPicPr>
          <p:cNvPr name="Picture 26" id="2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6513934"/>
            <a:ext cx="366963" cy="354953"/>
          </a:xfrm>
          <a:prstGeom prst="rect">
            <a:avLst/>
          </a:prstGeom>
        </p:spPr>
      </p:pic>
      <p:sp>
        <p:nvSpPr>
          <p:cNvPr name="TextBox 27" id="27"/>
          <p:cNvSpPr txBox="true"/>
          <p:nvPr/>
        </p:nvSpPr>
        <p:spPr>
          <a:xfrm rot="0">
            <a:off x="2951391" y="3392739"/>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An invisible part of the site.</a:t>
            </a:r>
          </a:p>
        </p:txBody>
      </p:sp>
      <p:sp>
        <p:nvSpPr>
          <p:cNvPr name="TextBox 28" id="28"/>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 Developer?</a:t>
            </a:r>
          </a:p>
        </p:txBody>
      </p:sp>
      <p:sp>
        <p:nvSpPr>
          <p:cNvPr name="TextBox 29" id="29"/>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
        <p:nvSpPr>
          <p:cNvPr name="TextBox 30" id="30"/>
          <p:cNvSpPr txBox="true"/>
          <p:nvPr/>
        </p:nvSpPr>
        <p:spPr>
          <a:xfrm rot="0">
            <a:off x="2951391" y="4403816"/>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Responsible for storing and organizing data.</a:t>
            </a:r>
          </a:p>
        </p:txBody>
      </p:sp>
      <p:sp>
        <p:nvSpPr>
          <p:cNvPr name="TextBox 31" id="31"/>
          <p:cNvSpPr txBox="true"/>
          <p:nvPr/>
        </p:nvSpPr>
        <p:spPr>
          <a:xfrm rot="0">
            <a:off x="2951391" y="5472521"/>
            <a:ext cx="9395437" cy="4400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Responsible for the protection part of the site.</a:t>
            </a:r>
          </a:p>
        </p:txBody>
      </p:sp>
      <p:sp>
        <p:nvSpPr>
          <p:cNvPr name="TextBox 32" id="32"/>
          <p:cNvSpPr txBox="true"/>
          <p:nvPr/>
        </p:nvSpPr>
        <p:spPr>
          <a:xfrm rot="0">
            <a:off x="2951391" y="6485359"/>
            <a:ext cx="8799874" cy="129730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The Back-end communicates with the interface of the site, so it sends and receives information and then displays it on the site.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sp>
        <p:nvSpPr>
          <p:cNvPr name="TextBox 24" id="24"/>
          <p:cNvSpPr txBox="true"/>
          <p:nvPr/>
        </p:nvSpPr>
        <p:spPr>
          <a:xfrm rot="0">
            <a:off x="2951391" y="3392739"/>
            <a:ext cx="8835969"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Your site needs a database that stores content in a structure that makes it easy to retrieve, organize, modify, and save, running on a server.</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 Developer?</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4170250" y="1894059"/>
            <a:ext cx="5178049" cy="8392941"/>
            <a:chOff x="0" y="0"/>
            <a:chExt cx="2354580" cy="3816467"/>
          </a:xfrm>
        </p:grpSpPr>
        <p:sp>
          <p:nvSpPr>
            <p:cNvPr name="Freeform 7" id="7"/>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grpSp>
        <p:nvGrpSpPr>
          <p:cNvPr name="Group 8" id="8"/>
          <p:cNvGrpSpPr>
            <a:grpSpLocks noChangeAspect="true"/>
          </p:cNvGrpSpPr>
          <p:nvPr/>
        </p:nvGrpSpPr>
        <p:grpSpPr>
          <a:xfrm rot="0">
            <a:off x="4774476" y="2396597"/>
            <a:ext cx="3969597" cy="3969597"/>
            <a:chOff x="0" y="0"/>
            <a:chExt cx="6350000" cy="6350000"/>
          </a:xfrm>
        </p:grpSpPr>
        <p:sp>
          <p:nvSpPr>
            <p:cNvPr name="Freeform 9" id="9"/>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r="0" t="-5781" b="-27551"/>
              </a:stretch>
            </a:blipFill>
          </p:spPr>
        </p:sp>
        <p:sp>
          <p:nvSpPr>
            <p:cNvPr name="Freeform 10" id="10"/>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TextBox 11" id="11"/>
          <p:cNvSpPr txBox="true"/>
          <p:nvPr/>
        </p:nvSpPr>
        <p:spPr>
          <a:xfrm rot="0">
            <a:off x="4667896" y="8782050"/>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IT Department</a:t>
            </a:r>
          </a:p>
        </p:txBody>
      </p:sp>
      <p:sp>
        <p:nvSpPr>
          <p:cNvPr name="TextBox 12" id="12"/>
          <p:cNvSpPr txBox="true"/>
          <p:nvPr/>
        </p:nvSpPr>
        <p:spPr>
          <a:xfrm rot="0">
            <a:off x="4667896" y="6556694"/>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Omnya Azmy</a:t>
            </a:r>
          </a:p>
        </p:txBody>
      </p:sp>
      <p:sp>
        <p:nvSpPr>
          <p:cNvPr name="TextBox 13" id="13"/>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TextBox 14" id="14"/>
          <p:cNvSpPr txBox="true"/>
          <p:nvPr/>
        </p:nvSpPr>
        <p:spPr>
          <a:xfrm rot="0">
            <a:off x="11620802" y="714375"/>
            <a:ext cx="5179536" cy="738505"/>
          </a:xfrm>
          <a:prstGeom prst="rect">
            <a:avLst/>
          </a:prstGeom>
        </p:spPr>
        <p:txBody>
          <a:bodyPr anchor="t" rtlCol="false" tIns="0" lIns="0" bIns="0" rIns="0">
            <a:spAutoFit/>
          </a:bodyPr>
          <a:lstStyle/>
          <a:p>
            <a:pPr algn="ctr">
              <a:lnSpc>
                <a:spcPts val="6019"/>
              </a:lnSpc>
              <a:spcBef>
                <a:spcPct val="0"/>
              </a:spcBef>
            </a:pPr>
            <a:r>
              <a:rPr lang="en-US" sz="4299" spc="429">
                <a:solidFill>
                  <a:srgbClr val="FFFFFF"/>
                </a:solidFill>
                <a:latin typeface="League Spartan Bold"/>
              </a:rPr>
              <a:t>TEAM MEMBERS</a:t>
            </a:r>
          </a:p>
        </p:txBody>
      </p:sp>
      <p:sp>
        <p:nvSpPr>
          <p:cNvPr name="AutoShape 15" id="15"/>
          <p:cNvSpPr/>
          <p:nvPr/>
        </p:nvSpPr>
        <p:spPr>
          <a:xfrm rot="0">
            <a:off x="10964450" y="554691"/>
            <a:ext cx="6492240" cy="0"/>
          </a:xfrm>
          <a:prstGeom prst="line">
            <a:avLst/>
          </a:prstGeom>
          <a:ln cap="flat" w="38100">
            <a:solidFill>
              <a:srgbClr val="FFFFFF"/>
            </a:solidFill>
            <a:prstDash val="solid"/>
            <a:headEnd type="diamond" len="lg" w="lg"/>
            <a:tailEnd type="diamond" len="lg" w="lg"/>
          </a:ln>
        </p:spPr>
      </p:sp>
      <p:sp>
        <p:nvSpPr>
          <p:cNvPr name="AutoShape 16" id="16"/>
          <p:cNvSpPr/>
          <p:nvPr/>
        </p:nvSpPr>
        <p:spPr>
          <a:xfrm rot="0">
            <a:off x="10964450" y="1452881"/>
            <a:ext cx="6492240" cy="0"/>
          </a:xfrm>
          <a:prstGeom prst="line">
            <a:avLst/>
          </a:prstGeom>
          <a:ln cap="flat" w="38100">
            <a:solidFill>
              <a:srgbClr val="FFFFFF"/>
            </a:solidFill>
            <a:prstDash val="solid"/>
            <a:headEnd type="diamond" len="lg" w="lg"/>
            <a:tailEnd type="diamond" len="lg" w="lg"/>
          </a:ln>
        </p:spPr>
      </p:sp>
      <p:sp>
        <p:nvSpPr>
          <p:cNvPr name="TextBox 17" id="17"/>
          <p:cNvSpPr txBox="true"/>
          <p:nvPr/>
        </p:nvSpPr>
        <p:spPr>
          <a:xfrm rot="0">
            <a:off x="4453584" y="7764622"/>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Back End Developer</a:t>
            </a:r>
          </a:p>
        </p:txBody>
      </p:sp>
      <p:sp>
        <p:nvSpPr>
          <p:cNvPr name="AutoShape 18" id="18"/>
          <p:cNvSpPr/>
          <p:nvPr/>
        </p:nvSpPr>
        <p:spPr>
          <a:xfrm rot="0">
            <a:off x="4815077" y="8505825"/>
            <a:ext cx="3888395" cy="0"/>
          </a:xfrm>
          <a:prstGeom prst="line">
            <a:avLst/>
          </a:prstGeom>
          <a:ln cap="flat" w="38100">
            <a:solidFill>
              <a:srgbClr val="FFFFFF"/>
            </a:solidFill>
            <a:prstDash val="solid"/>
            <a:headEnd type="oval" len="lg" w="lg"/>
            <a:tailEnd type="oval" len="lg" w="lg"/>
          </a:ln>
        </p:spPr>
      </p:sp>
      <p:grpSp>
        <p:nvGrpSpPr>
          <p:cNvPr name="Group 19" id="19"/>
          <p:cNvGrpSpPr/>
          <p:nvPr/>
        </p:nvGrpSpPr>
        <p:grpSpPr>
          <a:xfrm rot="-10800000">
            <a:off x="10964450" y="1894059"/>
            <a:ext cx="5178049" cy="8392941"/>
            <a:chOff x="0" y="0"/>
            <a:chExt cx="2354580" cy="3816467"/>
          </a:xfrm>
        </p:grpSpPr>
        <p:sp>
          <p:nvSpPr>
            <p:cNvPr name="Freeform 20" id="20"/>
            <p:cNvSpPr/>
            <p:nvPr/>
          </p:nvSpPr>
          <p:spPr>
            <a:xfrm>
              <a:off x="0" y="0"/>
              <a:ext cx="2353310" cy="3816467"/>
            </a:xfrm>
            <a:custGeom>
              <a:avLst/>
              <a:gdLst/>
              <a:ahLst/>
              <a:cxnLst/>
              <a:rect r="r" b="b" t="t" l="l"/>
              <a:pathLst>
                <a:path h="3816467" w="2353310">
                  <a:moveTo>
                    <a:pt x="784860" y="3749157"/>
                  </a:moveTo>
                  <a:cubicBezTo>
                    <a:pt x="905510" y="3789797"/>
                    <a:pt x="1042670" y="3816467"/>
                    <a:pt x="1177290" y="3816467"/>
                  </a:cubicBezTo>
                  <a:cubicBezTo>
                    <a:pt x="1311910" y="3816467"/>
                    <a:pt x="1441450" y="3793607"/>
                    <a:pt x="1560830" y="3752967"/>
                  </a:cubicBezTo>
                  <a:cubicBezTo>
                    <a:pt x="1563370" y="3751697"/>
                    <a:pt x="1565910" y="3751697"/>
                    <a:pt x="1568450" y="3750427"/>
                  </a:cubicBezTo>
                  <a:cubicBezTo>
                    <a:pt x="2016760" y="3587867"/>
                    <a:pt x="2346960" y="3158607"/>
                    <a:pt x="2353310" y="2654041"/>
                  </a:cubicBezTo>
                  <a:lnTo>
                    <a:pt x="2353310" y="0"/>
                  </a:lnTo>
                  <a:lnTo>
                    <a:pt x="0" y="0"/>
                  </a:lnTo>
                  <a:lnTo>
                    <a:pt x="0" y="2652042"/>
                  </a:lnTo>
                  <a:cubicBezTo>
                    <a:pt x="6350" y="3161147"/>
                    <a:pt x="331470" y="3590406"/>
                    <a:pt x="784860" y="3749156"/>
                  </a:cubicBezTo>
                  <a:close/>
                </a:path>
              </a:pathLst>
            </a:custGeom>
            <a:solidFill>
              <a:srgbClr val="2B4A9D"/>
            </a:solidFill>
          </p:spPr>
        </p:sp>
      </p:grpSp>
      <p:sp>
        <p:nvSpPr>
          <p:cNvPr name="TextBox 21" id="21"/>
          <p:cNvSpPr txBox="true"/>
          <p:nvPr/>
        </p:nvSpPr>
        <p:spPr>
          <a:xfrm rot="0">
            <a:off x="11462097" y="8782050"/>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Bold Italics"/>
              </a:rPr>
              <a:t>IS Department</a:t>
            </a:r>
          </a:p>
        </p:txBody>
      </p:sp>
      <p:sp>
        <p:nvSpPr>
          <p:cNvPr name="TextBox 22" id="22"/>
          <p:cNvSpPr txBox="true"/>
          <p:nvPr/>
        </p:nvSpPr>
        <p:spPr>
          <a:xfrm rot="0">
            <a:off x="11247784" y="6556694"/>
            <a:ext cx="4611381"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Ahmed El-Sharabasy</a:t>
            </a:r>
          </a:p>
        </p:txBody>
      </p:sp>
      <p:sp>
        <p:nvSpPr>
          <p:cNvPr name="TextBox 23" id="23"/>
          <p:cNvSpPr txBox="true"/>
          <p:nvPr/>
        </p:nvSpPr>
        <p:spPr>
          <a:xfrm rot="0">
            <a:off x="11231386" y="7764622"/>
            <a:ext cx="4611381" cy="405764"/>
          </a:xfrm>
          <a:prstGeom prst="rect">
            <a:avLst/>
          </a:prstGeom>
        </p:spPr>
        <p:txBody>
          <a:bodyPr anchor="t" rtlCol="false" tIns="0" lIns="0" bIns="0" rIns="0">
            <a:spAutoFit/>
          </a:bodyPr>
          <a:lstStyle/>
          <a:p>
            <a:pPr algn="ctr">
              <a:lnSpc>
                <a:spcPts val="3360"/>
              </a:lnSpc>
            </a:pPr>
            <a:r>
              <a:rPr lang="en-US" sz="2400" spc="240">
                <a:solidFill>
                  <a:srgbClr val="FFFFFF"/>
                </a:solidFill>
                <a:latin typeface="Lato Bold"/>
              </a:rPr>
              <a:t> Business Analyst</a:t>
            </a:r>
          </a:p>
        </p:txBody>
      </p:sp>
      <p:sp>
        <p:nvSpPr>
          <p:cNvPr name="AutoShape 24" id="24"/>
          <p:cNvSpPr/>
          <p:nvPr/>
        </p:nvSpPr>
        <p:spPr>
          <a:xfrm rot="0">
            <a:off x="11592879" y="8467725"/>
            <a:ext cx="3888395" cy="0"/>
          </a:xfrm>
          <a:prstGeom prst="line">
            <a:avLst/>
          </a:prstGeom>
          <a:ln cap="flat" w="38100">
            <a:solidFill>
              <a:srgbClr val="FFFFFF"/>
            </a:solidFill>
            <a:prstDash val="solid"/>
            <a:headEnd type="oval" len="lg" w="lg"/>
            <a:tailEnd type="oval" len="lg" w="lg"/>
          </a:ln>
        </p:spPr>
      </p:sp>
      <p:grpSp>
        <p:nvGrpSpPr>
          <p:cNvPr name="Group 25" id="25"/>
          <p:cNvGrpSpPr>
            <a:grpSpLocks noChangeAspect="true"/>
          </p:cNvGrpSpPr>
          <p:nvPr/>
        </p:nvGrpSpPr>
        <p:grpSpPr>
          <a:xfrm rot="0">
            <a:off x="11568676" y="2348231"/>
            <a:ext cx="3969597" cy="3969597"/>
            <a:chOff x="0" y="0"/>
            <a:chExt cx="6350000" cy="6350000"/>
          </a:xfrm>
        </p:grpSpPr>
        <p:sp>
          <p:nvSpPr>
            <p:cNvPr name="Freeform 26" id="26"/>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r="0" t="-5209" b="-28124"/>
              </a:stretch>
            </a:blipFill>
          </p:spPr>
        </p:sp>
        <p:sp>
          <p:nvSpPr>
            <p:cNvPr name="Freeform 27" id="27"/>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name="AutoShape 28" id="28"/>
          <p:cNvSpPr/>
          <p:nvPr/>
        </p:nvSpPr>
        <p:spPr>
          <a:xfrm rot="0">
            <a:off x="4815077" y="7438708"/>
            <a:ext cx="3888395" cy="0"/>
          </a:xfrm>
          <a:prstGeom prst="line">
            <a:avLst/>
          </a:prstGeom>
          <a:ln cap="flat" w="38100">
            <a:solidFill>
              <a:srgbClr val="FFFFFF"/>
            </a:solidFill>
            <a:prstDash val="solid"/>
            <a:headEnd type="oval" len="lg" w="lg"/>
            <a:tailEnd type="oval" len="lg" w="lg"/>
          </a:ln>
        </p:spPr>
      </p:sp>
      <p:sp>
        <p:nvSpPr>
          <p:cNvPr name="AutoShape 29" id="29"/>
          <p:cNvSpPr/>
          <p:nvPr/>
        </p:nvSpPr>
        <p:spPr>
          <a:xfrm rot="0">
            <a:off x="11592879" y="7476808"/>
            <a:ext cx="3888395" cy="0"/>
          </a:xfrm>
          <a:prstGeom prst="line">
            <a:avLst/>
          </a:prstGeom>
          <a:ln cap="flat" w="38100">
            <a:solidFill>
              <a:srgbClr val="FFFFFF"/>
            </a:solidFill>
            <a:prstDash val="solid"/>
            <a:headEnd type="oval" len="lg" w="lg"/>
            <a:tailEnd type="oval" len="lg" w="lg"/>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3824" r="-13902"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5736772"/>
            <a:ext cx="366963" cy="354953"/>
          </a:xfrm>
          <a:prstGeom prst="rect">
            <a:avLst/>
          </a:prstGeom>
        </p:spPr>
      </p:pic>
      <p:sp>
        <p:nvSpPr>
          <p:cNvPr name="TextBox 25" id="25"/>
          <p:cNvSpPr txBox="true"/>
          <p:nvPr/>
        </p:nvSpPr>
        <p:spPr>
          <a:xfrm rot="0">
            <a:off x="2951391" y="3392739"/>
            <a:ext cx="8835969" cy="1725930"/>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Your site needs a database that stores content in a structure that makes it easy to retrieve, organize, modify, and save, running on a server.</a:t>
            </a:r>
          </a:p>
        </p:txBody>
      </p:sp>
      <p:sp>
        <p:nvSpPr>
          <p:cNvPr name="TextBox 26" id="26"/>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What is a Back-End Developer?</a:t>
            </a:r>
          </a:p>
        </p:txBody>
      </p:sp>
      <p:sp>
        <p:nvSpPr>
          <p:cNvPr name="TextBox 27" id="27"/>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
        <p:nvSpPr>
          <p:cNvPr name="TextBox 28" id="28"/>
          <p:cNvSpPr txBox="true"/>
          <p:nvPr/>
        </p:nvSpPr>
        <p:spPr>
          <a:xfrm rot="0">
            <a:off x="2951391" y="5708197"/>
            <a:ext cx="8835969" cy="2154555"/>
          </a:xfrm>
          <a:prstGeom prst="rect">
            <a:avLst/>
          </a:prstGeom>
        </p:spPr>
        <p:txBody>
          <a:bodyPr anchor="t" rtlCol="false" tIns="0" lIns="0" bIns="0" rIns="0">
            <a:spAutoFit/>
          </a:bodyPr>
          <a:lstStyle/>
          <a:p>
            <a:pPr>
              <a:lnSpc>
                <a:spcPts val="3375"/>
              </a:lnSpc>
            </a:pPr>
            <a:r>
              <a:rPr lang="en-US" sz="2700" spc="270">
                <a:solidFill>
                  <a:srgbClr val="000000"/>
                </a:solidFill>
                <a:latin typeface="Arimo"/>
              </a:rPr>
              <a:t>Whenever you view a product or make a purchase, it sends a request to the server and then returns the required information from the database.</a:t>
            </a:r>
          </a:p>
          <a:p>
            <a:pPr>
              <a:lnSpc>
                <a:spcPts val="3375"/>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5401" r="-12325"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sp>
        <p:nvSpPr>
          <p:cNvPr name="TextBox 24" id="24"/>
          <p:cNvSpPr txBox="true"/>
          <p:nvPr/>
        </p:nvSpPr>
        <p:spPr>
          <a:xfrm rot="0">
            <a:off x="2951391" y="3408085"/>
            <a:ext cx="8799874" cy="1688466"/>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Database System ( MySQL )</a:t>
            </a:r>
          </a:p>
          <a:p>
            <a:pPr>
              <a:lnSpc>
                <a:spcPts val="625"/>
              </a:lnSpc>
            </a:pPr>
          </a:p>
          <a:p>
            <a:pPr>
              <a:lnSpc>
                <a:spcPts val="3000"/>
              </a:lnSpc>
            </a:pPr>
            <a:r>
              <a:rPr lang="en-US" sz="2400" spc="240">
                <a:solidFill>
                  <a:srgbClr val="000000"/>
                </a:solidFill>
                <a:latin typeface="Arimo"/>
              </a:rPr>
              <a:t>The MySQL language is very fast in querying the database and is characterized by the ease of linking tables to the user interface.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Back-End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5401" r="-12325"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sp>
        <p:nvSpPr>
          <p:cNvPr name="TextBox 24" id="24"/>
          <p:cNvSpPr txBox="true"/>
          <p:nvPr/>
        </p:nvSpPr>
        <p:spPr>
          <a:xfrm rot="0">
            <a:off x="2951391" y="3408085"/>
            <a:ext cx="8799874" cy="1688466"/>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Database System ( MySQL )</a:t>
            </a:r>
          </a:p>
          <a:p>
            <a:pPr>
              <a:lnSpc>
                <a:spcPts val="625"/>
              </a:lnSpc>
            </a:pPr>
          </a:p>
          <a:p>
            <a:pPr>
              <a:lnSpc>
                <a:spcPts val="3000"/>
              </a:lnSpc>
            </a:pPr>
            <a:r>
              <a:rPr lang="en-US" sz="2400" spc="240">
                <a:solidFill>
                  <a:srgbClr val="000000"/>
                </a:solidFill>
                <a:latin typeface="Arimo"/>
              </a:rPr>
              <a:t>The MySQL language is very fast in querying the database and is characterized by the ease of linking tables to the user interface.</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Back-End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5610900"/>
            <a:ext cx="366963" cy="354953"/>
          </a:xfrm>
          <a:prstGeom prst="rect">
            <a:avLst/>
          </a:prstGeom>
        </p:spPr>
      </p:pic>
      <p:sp>
        <p:nvSpPr>
          <p:cNvPr name="TextBox 28" id="28"/>
          <p:cNvSpPr txBox="true"/>
          <p:nvPr/>
        </p:nvSpPr>
        <p:spPr>
          <a:xfrm rot="0">
            <a:off x="2951391" y="5597671"/>
            <a:ext cx="8799874" cy="2069466"/>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PHP language</a:t>
            </a:r>
          </a:p>
          <a:p>
            <a:pPr>
              <a:lnSpc>
                <a:spcPts val="625"/>
              </a:lnSpc>
            </a:pPr>
          </a:p>
          <a:p>
            <a:pPr>
              <a:lnSpc>
                <a:spcPts val="3000"/>
              </a:lnSpc>
            </a:pPr>
            <a:r>
              <a:rPr lang="en-US" sz="2400" spc="240">
                <a:solidFill>
                  <a:srgbClr val="000000"/>
                </a:solidFill>
                <a:latin typeface="Arimo"/>
              </a:rPr>
              <a:t>An extremely popular scripting language that is used to create dynamic Web pages.</a:t>
            </a:r>
          </a:p>
          <a:p>
            <a:pPr>
              <a:lnSpc>
                <a:spcPts val="3000"/>
              </a:lnSpc>
            </a:pPr>
          </a:p>
          <a:p>
            <a:pPr>
              <a:lnSpc>
                <a:spcPts val="3000"/>
              </a:lnSpc>
            </a:pPr>
            <a:r>
              <a:rPr lang="en-US" sz="2400" spc="240">
                <a:solidFill>
                  <a:srgbClr val="000000"/>
                </a:solidFill>
                <a:latin typeface="Arimo"/>
              </a:rPr>
              <a:t>Safe, simple, easy to handle and works very quickly.</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25401" r="-12325"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954298"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22157" r="-15569"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6699" y="2658575"/>
            <a:ext cx="652524" cy="570662"/>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28018" y="3421314"/>
            <a:ext cx="366963" cy="354953"/>
          </a:xfrm>
          <a:prstGeom prst="rect">
            <a:avLst/>
          </a:prstGeom>
        </p:spPr>
      </p:pic>
      <p:sp>
        <p:nvSpPr>
          <p:cNvPr name="TextBox 24" id="24"/>
          <p:cNvSpPr txBox="true"/>
          <p:nvPr/>
        </p:nvSpPr>
        <p:spPr>
          <a:xfrm rot="0">
            <a:off x="2951391" y="3408085"/>
            <a:ext cx="8799874" cy="3212466"/>
          </a:xfrm>
          <a:prstGeom prst="rect">
            <a:avLst/>
          </a:prstGeom>
        </p:spPr>
        <p:txBody>
          <a:bodyPr anchor="t" rtlCol="false" tIns="0" lIns="0" bIns="0" rIns="0">
            <a:spAutoFit/>
          </a:bodyPr>
          <a:lstStyle/>
          <a:p>
            <a:pPr>
              <a:lnSpc>
                <a:spcPts val="3500"/>
              </a:lnSpc>
            </a:pPr>
            <a:r>
              <a:rPr lang="en-US" sz="2800" spc="280">
                <a:solidFill>
                  <a:srgbClr val="5271FF"/>
                </a:solidFill>
                <a:latin typeface="Arimo Bold"/>
              </a:rPr>
              <a:t>Laravel</a:t>
            </a:r>
          </a:p>
          <a:p>
            <a:pPr>
              <a:lnSpc>
                <a:spcPts val="625"/>
              </a:lnSpc>
            </a:pPr>
          </a:p>
          <a:p>
            <a:pPr>
              <a:lnSpc>
                <a:spcPts val="3000"/>
              </a:lnSpc>
            </a:pPr>
            <a:r>
              <a:rPr lang="en-US" sz="2400" spc="240">
                <a:solidFill>
                  <a:srgbClr val="000000"/>
                </a:solidFill>
                <a:latin typeface="Arimo"/>
              </a:rPr>
              <a:t>It is a framework work built in the PHP language, based on the MVC method, which separates the model from the view from the controller, and this facilitates the work environment.</a:t>
            </a:r>
          </a:p>
          <a:p>
            <a:pPr>
              <a:lnSpc>
                <a:spcPts val="3000"/>
              </a:lnSpc>
            </a:pPr>
          </a:p>
          <a:p>
            <a:pPr>
              <a:lnSpc>
                <a:spcPts val="3000"/>
              </a:lnSpc>
            </a:pPr>
            <a:r>
              <a:rPr lang="en-US" sz="2400" spc="240">
                <a:solidFill>
                  <a:srgbClr val="000000"/>
                </a:solidFill>
                <a:latin typeface="Arimo"/>
              </a:rPr>
              <a:t>Laravel web applications are highly scalable and have well-structured codebases. </a:t>
            </a:r>
          </a:p>
        </p:txBody>
      </p:sp>
      <p:sp>
        <p:nvSpPr>
          <p:cNvPr name="TextBox 25" id="25"/>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Back-End Tools</a:t>
            </a:r>
          </a:p>
        </p:txBody>
      </p:sp>
      <p:sp>
        <p:nvSpPr>
          <p:cNvPr name="TextBox 26" id="26"/>
          <p:cNvSpPr txBox="true"/>
          <p:nvPr/>
        </p:nvSpPr>
        <p:spPr>
          <a:xfrm rot="0">
            <a:off x="2285133" y="1057275"/>
            <a:ext cx="7020782" cy="733425"/>
          </a:xfrm>
          <a:prstGeom prst="rect">
            <a:avLst/>
          </a:prstGeom>
        </p:spPr>
        <p:txBody>
          <a:bodyPr anchor="t" rtlCol="false" tIns="0" lIns="0" bIns="0" rIns="0">
            <a:spAutoFit/>
          </a:bodyPr>
          <a:lstStyle/>
          <a:p>
            <a:pPr algn="ctr">
              <a:lnSpc>
                <a:spcPts val="5250"/>
              </a:lnSpc>
            </a:pPr>
            <a:r>
              <a:rPr lang="en-US" sz="5000" spc="250">
                <a:solidFill>
                  <a:srgbClr val="FFFFFF"/>
                </a:solidFill>
                <a:latin typeface="Poppins ExtraBold"/>
              </a:rPr>
              <a:t>Front End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818402" y="417258"/>
            <a:ext cx="3963020" cy="5276243"/>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09063" r="-28780"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2044569" y="4510178"/>
            <a:ext cx="3963020" cy="5276243"/>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60889" r="-91695"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5772362" y="-3379312"/>
            <a:ext cx="1629197" cy="9534524"/>
            <a:chOff x="0" y="0"/>
            <a:chExt cx="2354580" cy="13779676"/>
          </a:xfrm>
        </p:grpSpPr>
        <p:sp>
          <p:nvSpPr>
            <p:cNvPr name="Freeform 21" id="21"/>
            <p:cNvSpPr/>
            <p:nvPr/>
          </p:nvSpPr>
          <p:spPr>
            <a:xfrm>
              <a:off x="0" y="0"/>
              <a:ext cx="2353310" cy="13779675"/>
            </a:xfrm>
            <a:custGeom>
              <a:avLst/>
              <a:gdLst/>
              <a:ahLst/>
              <a:cxnLst/>
              <a:rect r="r" b="b" t="t" l="l"/>
              <a:pathLst>
                <a:path h="13779675" w="2353310">
                  <a:moveTo>
                    <a:pt x="784860" y="13712366"/>
                  </a:moveTo>
                  <a:cubicBezTo>
                    <a:pt x="905510" y="13753005"/>
                    <a:pt x="1042670" y="13779675"/>
                    <a:pt x="1177290" y="13779675"/>
                  </a:cubicBezTo>
                  <a:cubicBezTo>
                    <a:pt x="1311910" y="13779675"/>
                    <a:pt x="1441450" y="13756816"/>
                    <a:pt x="1560830" y="13716175"/>
                  </a:cubicBezTo>
                  <a:cubicBezTo>
                    <a:pt x="1563370" y="13714905"/>
                    <a:pt x="1565910" y="13714905"/>
                    <a:pt x="1568450" y="13713636"/>
                  </a:cubicBezTo>
                  <a:cubicBezTo>
                    <a:pt x="2016760" y="13551075"/>
                    <a:pt x="2346960" y="13121816"/>
                    <a:pt x="2353310" y="12586595"/>
                  </a:cubicBezTo>
                  <a:lnTo>
                    <a:pt x="2353310" y="0"/>
                  </a:lnTo>
                  <a:lnTo>
                    <a:pt x="0" y="0"/>
                  </a:lnTo>
                  <a:lnTo>
                    <a:pt x="0" y="12576932"/>
                  </a:lnTo>
                  <a:cubicBezTo>
                    <a:pt x="6350" y="13124355"/>
                    <a:pt x="331470" y="13553616"/>
                    <a:pt x="784860" y="13712366"/>
                  </a:cubicBezTo>
                  <a:close/>
                </a:path>
              </a:pathLst>
            </a:custGeom>
            <a:solidFill>
              <a:srgbClr val="2B4A9D"/>
            </a:solidFill>
          </p:spPr>
        </p:sp>
      </p:grpSp>
      <p:sp>
        <p:nvSpPr>
          <p:cNvPr name="TextBox 22" id="22"/>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23" id="23"/>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4" id="24"/>
          <p:cNvSpPr txBox="true"/>
          <p:nvPr/>
        </p:nvSpPr>
        <p:spPr>
          <a:xfrm rot="0">
            <a:off x="1966473" y="722153"/>
            <a:ext cx="9122511" cy="1360171"/>
          </a:xfrm>
          <a:prstGeom prst="rect">
            <a:avLst/>
          </a:prstGeom>
        </p:spPr>
        <p:txBody>
          <a:bodyPr anchor="t" rtlCol="false" tIns="0" lIns="0" bIns="0" rIns="0">
            <a:spAutoFit/>
          </a:bodyPr>
          <a:lstStyle/>
          <a:p>
            <a:pPr algn="ctr">
              <a:lnSpc>
                <a:spcPts val="5145"/>
              </a:lnSpc>
            </a:pPr>
            <a:r>
              <a:rPr lang="en-US" sz="4900" spc="245">
                <a:solidFill>
                  <a:srgbClr val="FFFFFF"/>
                </a:solidFill>
                <a:latin typeface="Poppins ExtraBold"/>
              </a:rPr>
              <a:t>Traditional Trade Problems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295785" y="500579"/>
            <a:ext cx="4253628" cy="5663149"/>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33850" r="-66901"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0569555" y="4313991"/>
            <a:ext cx="4274508" cy="5690948"/>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70980" r="-42974"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568482" y="3745509"/>
            <a:ext cx="829509" cy="1966473"/>
            <a:chOff x="0" y="0"/>
            <a:chExt cx="2354580" cy="5581882"/>
          </a:xfrm>
        </p:grpSpPr>
        <p:sp>
          <p:nvSpPr>
            <p:cNvPr name="Freeform 21" id="21"/>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2" id="22"/>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23" id="23"/>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4" id="24"/>
          <p:cNvSpPr txBox="true"/>
          <p:nvPr/>
        </p:nvSpPr>
        <p:spPr>
          <a:xfrm rot="0">
            <a:off x="1342168" y="443352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5" id="25"/>
          <p:cNvSpPr txBox="true"/>
          <p:nvPr/>
        </p:nvSpPr>
        <p:spPr>
          <a:xfrm rot="0">
            <a:off x="2428018" y="443342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Geographical Factor</a:t>
            </a:r>
          </a:p>
        </p:txBody>
      </p:sp>
      <p:grpSp>
        <p:nvGrpSpPr>
          <p:cNvPr name="Group 26" id="26"/>
          <p:cNvGrpSpPr/>
          <p:nvPr/>
        </p:nvGrpSpPr>
        <p:grpSpPr>
          <a:xfrm rot="-5400000">
            <a:off x="5772362" y="-3440652"/>
            <a:ext cx="1629197" cy="9534524"/>
            <a:chOff x="0" y="0"/>
            <a:chExt cx="2354580" cy="13779676"/>
          </a:xfrm>
        </p:grpSpPr>
        <p:sp>
          <p:nvSpPr>
            <p:cNvPr name="Freeform 27" id="27"/>
            <p:cNvSpPr/>
            <p:nvPr/>
          </p:nvSpPr>
          <p:spPr>
            <a:xfrm>
              <a:off x="0" y="0"/>
              <a:ext cx="2353310" cy="13779675"/>
            </a:xfrm>
            <a:custGeom>
              <a:avLst/>
              <a:gdLst/>
              <a:ahLst/>
              <a:cxnLst/>
              <a:rect r="r" b="b" t="t" l="l"/>
              <a:pathLst>
                <a:path h="13779675" w="2353310">
                  <a:moveTo>
                    <a:pt x="784860" y="13712366"/>
                  </a:moveTo>
                  <a:cubicBezTo>
                    <a:pt x="905510" y="13753005"/>
                    <a:pt x="1042670" y="13779675"/>
                    <a:pt x="1177290" y="13779675"/>
                  </a:cubicBezTo>
                  <a:cubicBezTo>
                    <a:pt x="1311910" y="13779675"/>
                    <a:pt x="1441450" y="13756816"/>
                    <a:pt x="1560830" y="13716175"/>
                  </a:cubicBezTo>
                  <a:cubicBezTo>
                    <a:pt x="1563370" y="13714905"/>
                    <a:pt x="1565910" y="13714905"/>
                    <a:pt x="1568450" y="13713636"/>
                  </a:cubicBezTo>
                  <a:cubicBezTo>
                    <a:pt x="2016760" y="13551075"/>
                    <a:pt x="2346960" y="13121816"/>
                    <a:pt x="2353310" y="12586595"/>
                  </a:cubicBezTo>
                  <a:lnTo>
                    <a:pt x="2353310" y="0"/>
                  </a:lnTo>
                  <a:lnTo>
                    <a:pt x="0" y="0"/>
                  </a:lnTo>
                  <a:lnTo>
                    <a:pt x="0" y="12576932"/>
                  </a:lnTo>
                  <a:cubicBezTo>
                    <a:pt x="6350" y="13124355"/>
                    <a:pt x="331470" y="13553616"/>
                    <a:pt x="784860" y="13712366"/>
                  </a:cubicBezTo>
                  <a:close/>
                </a:path>
              </a:pathLst>
            </a:custGeom>
            <a:solidFill>
              <a:srgbClr val="2B4A9D"/>
            </a:solidFill>
          </p:spPr>
        </p:sp>
      </p:grpSp>
      <p:sp>
        <p:nvSpPr>
          <p:cNvPr name="TextBox 28" id="28"/>
          <p:cNvSpPr txBox="true"/>
          <p:nvPr/>
        </p:nvSpPr>
        <p:spPr>
          <a:xfrm rot="0">
            <a:off x="1819699" y="660812"/>
            <a:ext cx="9122511" cy="1360171"/>
          </a:xfrm>
          <a:prstGeom prst="rect">
            <a:avLst/>
          </a:prstGeom>
        </p:spPr>
        <p:txBody>
          <a:bodyPr anchor="t" rtlCol="false" tIns="0" lIns="0" bIns="0" rIns="0">
            <a:spAutoFit/>
          </a:bodyPr>
          <a:lstStyle/>
          <a:p>
            <a:pPr algn="ctr">
              <a:lnSpc>
                <a:spcPts val="5145"/>
              </a:lnSpc>
            </a:pPr>
            <a:r>
              <a:rPr lang="en-US" sz="4900" spc="245">
                <a:solidFill>
                  <a:srgbClr val="FFFFFF"/>
                </a:solidFill>
                <a:latin typeface="Poppins ExtraBold"/>
              </a:rPr>
              <a:t>Traditional Trade Problems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659333" y="432851"/>
            <a:ext cx="4253628" cy="5663149"/>
            <a:chOff x="0" y="0"/>
            <a:chExt cx="3663950" cy="4878070"/>
          </a:xfrm>
        </p:grpSpPr>
        <p:sp>
          <p:nvSpPr>
            <p:cNvPr name="Freeform 13" id="1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9035" r="-14686" t="0" b="0"/>
              </a:stretch>
            </a:blipFill>
          </p:spPr>
        </p:sp>
        <p:sp>
          <p:nvSpPr>
            <p:cNvPr name="Freeform 14" id="1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9771351" y="3893880"/>
            <a:ext cx="4274508" cy="5690948"/>
            <a:chOff x="0" y="0"/>
            <a:chExt cx="3663950" cy="4878070"/>
          </a:xfrm>
        </p:grpSpPr>
        <p:sp>
          <p:nvSpPr>
            <p:cNvPr name="Freeform 16" id="16"/>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4696" r="-19024" t="0" b="0"/>
              </a:stretch>
            </a:blipFill>
          </p:spPr>
        </p:sp>
        <p:sp>
          <p:nvSpPr>
            <p:cNvPr name="Freeform 17" id="17"/>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568482" y="1960670"/>
            <a:ext cx="829509" cy="1966473"/>
            <a:chOff x="0" y="0"/>
            <a:chExt cx="2354580" cy="5581882"/>
          </a:xfrm>
        </p:grpSpPr>
        <p:sp>
          <p:nvSpPr>
            <p:cNvPr name="Freeform 19" id="19"/>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568482" y="3745509"/>
            <a:ext cx="829509" cy="1966473"/>
            <a:chOff x="0" y="0"/>
            <a:chExt cx="2354580" cy="5581882"/>
          </a:xfrm>
        </p:grpSpPr>
        <p:sp>
          <p:nvSpPr>
            <p:cNvPr name="Freeform 21" id="21"/>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2" id="22"/>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The Importance Of The Time Factor</a:t>
            </a:r>
          </a:p>
        </p:txBody>
      </p:sp>
      <p:sp>
        <p:nvSpPr>
          <p:cNvPr name="TextBox 23" id="23"/>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4" id="24"/>
          <p:cNvSpPr txBox="true"/>
          <p:nvPr/>
        </p:nvSpPr>
        <p:spPr>
          <a:xfrm rot="0">
            <a:off x="1342168" y="443352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5" id="25"/>
          <p:cNvSpPr txBox="true"/>
          <p:nvPr/>
        </p:nvSpPr>
        <p:spPr>
          <a:xfrm rot="0">
            <a:off x="2428018" y="443342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Geographical Factor</a:t>
            </a:r>
          </a:p>
        </p:txBody>
      </p:sp>
      <p:grpSp>
        <p:nvGrpSpPr>
          <p:cNvPr name="Group 26" id="26"/>
          <p:cNvGrpSpPr/>
          <p:nvPr/>
        </p:nvGrpSpPr>
        <p:grpSpPr>
          <a:xfrm rot="-5400000">
            <a:off x="568482" y="5527518"/>
            <a:ext cx="829509" cy="1966473"/>
            <a:chOff x="0" y="0"/>
            <a:chExt cx="2354580" cy="5581882"/>
          </a:xfrm>
        </p:grpSpPr>
        <p:sp>
          <p:nvSpPr>
            <p:cNvPr name="Freeform 27" id="27"/>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8" id="28"/>
          <p:cNvSpPr txBox="true"/>
          <p:nvPr/>
        </p:nvSpPr>
        <p:spPr>
          <a:xfrm rot="0">
            <a:off x="1332643" y="6242578"/>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29" id="29"/>
          <p:cNvSpPr txBox="true"/>
          <p:nvPr/>
        </p:nvSpPr>
        <p:spPr>
          <a:xfrm rot="0">
            <a:off x="2428018" y="6215479"/>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Archivo Black Bold"/>
              </a:rPr>
              <a:t>Not available all time​</a:t>
            </a:r>
          </a:p>
        </p:txBody>
      </p:sp>
      <p:grpSp>
        <p:nvGrpSpPr>
          <p:cNvPr name="Group 30" id="30"/>
          <p:cNvGrpSpPr/>
          <p:nvPr/>
        </p:nvGrpSpPr>
        <p:grpSpPr>
          <a:xfrm rot="-5400000">
            <a:off x="5772362" y="-3452085"/>
            <a:ext cx="1629197" cy="9534524"/>
            <a:chOff x="0" y="0"/>
            <a:chExt cx="2354580" cy="13779676"/>
          </a:xfrm>
        </p:grpSpPr>
        <p:sp>
          <p:nvSpPr>
            <p:cNvPr name="Freeform 31" id="31"/>
            <p:cNvSpPr/>
            <p:nvPr/>
          </p:nvSpPr>
          <p:spPr>
            <a:xfrm>
              <a:off x="0" y="0"/>
              <a:ext cx="2353310" cy="13779675"/>
            </a:xfrm>
            <a:custGeom>
              <a:avLst/>
              <a:gdLst/>
              <a:ahLst/>
              <a:cxnLst/>
              <a:rect r="r" b="b" t="t" l="l"/>
              <a:pathLst>
                <a:path h="13779675" w="2353310">
                  <a:moveTo>
                    <a:pt x="784860" y="13712366"/>
                  </a:moveTo>
                  <a:cubicBezTo>
                    <a:pt x="905510" y="13753005"/>
                    <a:pt x="1042670" y="13779675"/>
                    <a:pt x="1177290" y="13779675"/>
                  </a:cubicBezTo>
                  <a:cubicBezTo>
                    <a:pt x="1311910" y="13779675"/>
                    <a:pt x="1441450" y="13756816"/>
                    <a:pt x="1560830" y="13716175"/>
                  </a:cubicBezTo>
                  <a:cubicBezTo>
                    <a:pt x="1563370" y="13714905"/>
                    <a:pt x="1565910" y="13714905"/>
                    <a:pt x="1568450" y="13713636"/>
                  </a:cubicBezTo>
                  <a:cubicBezTo>
                    <a:pt x="2016760" y="13551075"/>
                    <a:pt x="2346960" y="13121816"/>
                    <a:pt x="2353310" y="12586595"/>
                  </a:cubicBezTo>
                  <a:lnTo>
                    <a:pt x="2353310" y="0"/>
                  </a:lnTo>
                  <a:lnTo>
                    <a:pt x="0" y="0"/>
                  </a:lnTo>
                  <a:lnTo>
                    <a:pt x="0" y="12576932"/>
                  </a:lnTo>
                  <a:cubicBezTo>
                    <a:pt x="6350" y="13124355"/>
                    <a:pt x="331470" y="13553616"/>
                    <a:pt x="784860" y="13712366"/>
                  </a:cubicBezTo>
                  <a:close/>
                </a:path>
              </a:pathLst>
            </a:custGeom>
            <a:solidFill>
              <a:srgbClr val="2B4A9D"/>
            </a:solidFill>
          </p:spPr>
        </p:sp>
      </p:grpSp>
      <p:sp>
        <p:nvSpPr>
          <p:cNvPr name="TextBox 32" id="32"/>
          <p:cNvSpPr txBox="true"/>
          <p:nvPr/>
        </p:nvSpPr>
        <p:spPr>
          <a:xfrm rot="0">
            <a:off x="1829224" y="649380"/>
            <a:ext cx="9122511" cy="1360171"/>
          </a:xfrm>
          <a:prstGeom prst="rect">
            <a:avLst/>
          </a:prstGeom>
        </p:spPr>
        <p:txBody>
          <a:bodyPr anchor="t" rtlCol="false" tIns="0" lIns="0" bIns="0" rIns="0">
            <a:spAutoFit/>
          </a:bodyPr>
          <a:lstStyle/>
          <a:p>
            <a:pPr algn="ctr">
              <a:lnSpc>
                <a:spcPts val="5145"/>
              </a:lnSpc>
            </a:pPr>
            <a:r>
              <a:rPr lang="en-US" sz="4900" spc="245">
                <a:solidFill>
                  <a:srgbClr val="FFFFFF"/>
                </a:solidFill>
                <a:latin typeface="Poppins ExtraBold"/>
              </a:rPr>
              <a:t>Traditional Trade Problems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44252" y="2604024"/>
            <a:ext cx="829509" cy="1966473"/>
            <a:chOff x="0" y="0"/>
            <a:chExt cx="2354580" cy="5581882"/>
          </a:xfrm>
        </p:grpSpPr>
        <p:sp>
          <p:nvSpPr>
            <p:cNvPr name="Freeform 13" id="13"/>
            <p:cNvSpPr/>
            <p:nvPr/>
          </p:nvSpPr>
          <p:spPr>
            <a:xfrm>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pic>
        <p:nvPicPr>
          <p:cNvPr name="Picture 16" id="16"/>
          <p:cNvPicPr>
            <a:picLocks noChangeAspect="true"/>
          </p:cNvPicPr>
          <p:nvPr/>
        </p:nvPicPr>
        <p:blipFill>
          <a:blip r:embed="rId2"/>
          <a:srcRect l="16016" t="0" r="9389" b="1533"/>
          <a:stretch>
            <a:fillRect/>
          </a:stretch>
        </p:blipFill>
        <p:spPr>
          <a:xfrm flipH="false" flipV="false" rot="0">
            <a:off x="10540630" y="1257765"/>
            <a:ext cx="7407157" cy="8169766"/>
          </a:xfrm>
          <a:prstGeom prst="rect">
            <a:avLst/>
          </a:prstGeom>
        </p:spPr>
      </p:pic>
      <p:sp>
        <p:nvSpPr>
          <p:cNvPr name="TextBox 17" id="17"/>
          <p:cNvSpPr txBox="true"/>
          <p:nvPr/>
        </p:nvSpPr>
        <p:spPr>
          <a:xfrm rot="0">
            <a:off x="2428018" y="3349136"/>
            <a:ext cx="8926205" cy="923925"/>
          </a:xfrm>
          <a:prstGeom prst="rect">
            <a:avLst/>
          </a:prstGeom>
        </p:spPr>
        <p:txBody>
          <a:bodyPr anchor="t" rtlCol="false" tIns="0" lIns="0" bIns="0" rIns="0">
            <a:spAutoFit/>
          </a:bodyPr>
          <a:lstStyle/>
          <a:p>
            <a:pPr>
              <a:lnSpc>
                <a:spcPts val="3600"/>
              </a:lnSpc>
            </a:pPr>
            <a:r>
              <a:rPr lang="en-US" sz="3000" spc="300">
                <a:solidFill>
                  <a:srgbClr val="2B4A9D"/>
                </a:solidFill>
                <a:latin typeface="Archivo Black Bold"/>
              </a:rPr>
              <a:t>Lake of sufficient comfort while buying from traditional stores​</a:t>
            </a:r>
          </a:p>
        </p:txBody>
      </p:sp>
      <p:sp>
        <p:nvSpPr>
          <p:cNvPr name="TextBox 18" id="18"/>
          <p:cNvSpPr txBox="true"/>
          <p:nvPr/>
        </p:nvSpPr>
        <p:spPr>
          <a:xfrm rot="0">
            <a:off x="1376816" y="3291986"/>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19" id="19"/>
          <p:cNvSpPr txBox="true"/>
          <p:nvPr/>
        </p:nvSpPr>
        <p:spPr>
          <a:xfrm rot="0">
            <a:off x="2123218" y="897430"/>
            <a:ext cx="7020782" cy="1019142"/>
          </a:xfrm>
          <a:prstGeom prst="rect">
            <a:avLst/>
          </a:prstGeom>
        </p:spPr>
        <p:txBody>
          <a:bodyPr anchor="t" rtlCol="false" tIns="0" lIns="0" bIns="0" rIns="0">
            <a:spAutoFit/>
          </a:bodyPr>
          <a:lstStyle/>
          <a:p>
            <a:pPr algn="ctr">
              <a:lnSpc>
                <a:spcPts val="7349"/>
              </a:lnSpc>
            </a:pPr>
            <a:r>
              <a:rPr lang="en-US" sz="6999" spc="349">
                <a:solidFill>
                  <a:srgbClr val="FFFFFF"/>
                </a:solidFill>
                <a:latin typeface="Poppins ExtraBold"/>
              </a:rPr>
              <a:t>SERVICES</a:t>
            </a:r>
          </a:p>
        </p:txBody>
      </p:sp>
      <p:grpSp>
        <p:nvGrpSpPr>
          <p:cNvPr name="Group 20" id="20"/>
          <p:cNvGrpSpPr/>
          <p:nvPr/>
        </p:nvGrpSpPr>
        <p:grpSpPr>
          <a:xfrm rot="-5400000">
            <a:off x="5772362" y="-3379312"/>
            <a:ext cx="1629197" cy="9534524"/>
            <a:chOff x="0" y="0"/>
            <a:chExt cx="2354580" cy="13779676"/>
          </a:xfrm>
        </p:grpSpPr>
        <p:sp>
          <p:nvSpPr>
            <p:cNvPr name="Freeform 21" id="21"/>
            <p:cNvSpPr/>
            <p:nvPr/>
          </p:nvSpPr>
          <p:spPr>
            <a:xfrm>
              <a:off x="0" y="0"/>
              <a:ext cx="2353310" cy="13779675"/>
            </a:xfrm>
            <a:custGeom>
              <a:avLst/>
              <a:gdLst/>
              <a:ahLst/>
              <a:cxnLst/>
              <a:rect r="r" b="b" t="t" l="l"/>
              <a:pathLst>
                <a:path h="13779675" w="2353310">
                  <a:moveTo>
                    <a:pt x="784860" y="13712366"/>
                  </a:moveTo>
                  <a:cubicBezTo>
                    <a:pt x="905510" y="13753005"/>
                    <a:pt x="1042670" y="13779675"/>
                    <a:pt x="1177290" y="13779675"/>
                  </a:cubicBezTo>
                  <a:cubicBezTo>
                    <a:pt x="1311910" y="13779675"/>
                    <a:pt x="1441450" y="13756816"/>
                    <a:pt x="1560830" y="13716175"/>
                  </a:cubicBezTo>
                  <a:cubicBezTo>
                    <a:pt x="1563370" y="13714905"/>
                    <a:pt x="1565910" y="13714905"/>
                    <a:pt x="1568450" y="13713636"/>
                  </a:cubicBezTo>
                  <a:cubicBezTo>
                    <a:pt x="2016760" y="13551075"/>
                    <a:pt x="2346960" y="13121816"/>
                    <a:pt x="2353310" y="12586595"/>
                  </a:cubicBezTo>
                  <a:lnTo>
                    <a:pt x="2353310" y="0"/>
                  </a:lnTo>
                  <a:lnTo>
                    <a:pt x="0" y="0"/>
                  </a:lnTo>
                  <a:lnTo>
                    <a:pt x="0" y="12576932"/>
                  </a:lnTo>
                  <a:cubicBezTo>
                    <a:pt x="6350" y="13124355"/>
                    <a:pt x="331470" y="13553616"/>
                    <a:pt x="784860" y="13712366"/>
                  </a:cubicBezTo>
                  <a:close/>
                </a:path>
              </a:pathLst>
            </a:custGeom>
            <a:solidFill>
              <a:srgbClr val="2B4A9D"/>
            </a:solidFill>
          </p:spPr>
        </p:sp>
      </p:grpSp>
      <p:sp>
        <p:nvSpPr>
          <p:cNvPr name="TextBox 22" id="22"/>
          <p:cNvSpPr txBox="true"/>
          <p:nvPr/>
        </p:nvSpPr>
        <p:spPr>
          <a:xfrm rot="0">
            <a:off x="1966473" y="722153"/>
            <a:ext cx="9122511" cy="1360171"/>
          </a:xfrm>
          <a:prstGeom prst="rect">
            <a:avLst/>
          </a:prstGeom>
        </p:spPr>
        <p:txBody>
          <a:bodyPr anchor="t" rtlCol="false" tIns="0" lIns="0" bIns="0" rIns="0">
            <a:spAutoFit/>
          </a:bodyPr>
          <a:lstStyle/>
          <a:p>
            <a:pPr algn="ctr">
              <a:lnSpc>
                <a:spcPts val="5145"/>
              </a:lnSpc>
            </a:pPr>
            <a:r>
              <a:rPr lang="en-US" sz="4900" spc="245">
                <a:solidFill>
                  <a:srgbClr val="FFFFFF"/>
                </a:solidFill>
                <a:latin typeface="Poppins ExtraBold"/>
              </a:rPr>
              <a:t>Traditional Trade Problems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DAFYm4_zXQU</dc:identifier>
  <dcterms:modified xsi:type="dcterms:W3CDTF">2011-08-01T06:04:30Z</dcterms:modified>
  <cp:revision>1</cp:revision>
  <dc:title>Elegant and Professional Company Business Proposal Presentation</dc:title>
</cp:coreProperties>
</file>